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theme/theme2.xml" ContentType="application/vnd.openxmlformats-officedocument.theme+xml"/>
  <Override PartName="/ppt/theme/theme3.xml" ContentType="application/vnd.openxmlformats-officedocument.theme+xml"/>
  <Override PartName="/ppt/ink/ink26.xml" ContentType="application/inkml+xml"/>
  <Override PartName="/ppt/ink/ink27.xml" ContentType="application/inkml+xml"/>
  <Override PartName="/ppt/notesSlides/notesSlide1.xml" ContentType="application/vnd.openxmlformats-officedocument.presentationml.notesSlide+xml"/>
  <Override PartName="/ppt/ink/ink28.xml" ContentType="application/inkml+xml"/>
  <Override PartName="/ppt/notesSlides/notesSlide2.xml" ContentType="application/vnd.openxmlformats-officedocument.presentationml.notesSlide+xml"/>
  <Override PartName="/ppt/ink/ink29.xml" ContentType="application/inkml+xml"/>
  <Override PartName="/ppt/notesSlides/notesSlide3.xml" ContentType="application/vnd.openxmlformats-officedocument.presentationml.notesSlide+xml"/>
  <Override PartName="/ppt/ink/ink30.xml" ContentType="application/inkml+xml"/>
  <Override PartName="/ppt/notesSlides/notesSlide4.xml" ContentType="application/vnd.openxmlformats-officedocument.presentationml.notesSlide+xml"/>
  <Override PartName="/ppt/ink/ink31.xml" ContentType="application/inkml+xml"/>
  <Override PartName="/ppt/notesSlides/notesSlide5.xml" ContentType="application/vnd.openxmlformats-officedocument.presentationml.notesSlide+xml"/>
  <Override PartName="/ppt/ink/ink32.xml" ContentType="application/inkml+xml"/>
  <Override PartName="/ppt/notesSlides/notesSlide6.xml" ContentType="application/vnd.openxmlformats-officedocument.presentationml.notesSlide+xml"/>
  <Override PartName="/ppt/ink/ink33.xml" ContentType="application/inkml+xml"/>
  <Override PartName="/ppt/notesSlides/notesSlide7.xml" ContentType="application/vnd.openxmlformats-officedocument.presentationml.notesSlide+xml"/>
  <Override PartName="/ppt/ink/ink34.xml" ContentType="application/inkml+xml"/>
  <Override PartName="/ppt/notesSlides/notesSlide8.xml" ContentType="application/vnd.openxmlformats-officedocument.presentationml.notesSlide+xml"/>
  <Override PartName="/ppt/ink/ink35.xml" ContentType="application/inkml+xml"/>
  <Override PartName="/ppt/notesSlides/notesSlide9.xml" ContentType="application/vnd.openxmlformats-officedocument.presentationml.notesSlide+xml"/>
  <Override PartName="/ppt/ink/ink36.xml" ContentType="application/inkml+xml"/>
  <Override PartName="/ppt/notesSlides/notesSlide10.xml" ContentType="application/vnd.openxmlformats-officedocument.presentationml.notesSlide+xml"/>
  <Override PartName="/ppt/ink/ink37.xml" ContentType="application/inkml+xml"/>
  <Override PartName="/ppt/notesSlides/notesSlide11.xml" ContentType="application/vnd.openxmlformats-officedocument.presentationml.notesSlide+xml"/>
  <Override PartName="/ppt/ink/ink38.xml" ContentType="application/inkml+xml"/>
  <Override PartName="/ppt/notesSlides/notesSlide12.xml" ContentType="application/vnd.openxmlformats-officedocument.presentationml.notesSlide+xml"/>
  <Override PartName="/ppt/ink/ink39.xml" ContentType="application/inkml+xml"/>
  <Override PartName="/ppt/notesSlides/notesSlide13.xml" ContentType="application/vnd.openxmlformats-officedocument.presentationml.notesSlide+xml"/>
  <Override PartName="/ppt/ink/ink40.xml" ContentType="application/inkml+xml"/>
  <Override PartName="/ppt/notesSlides/notesSlide14.xml" ContentType="application/vnd.openxmlformats-officedocument.presentationml.notesSlide+xml"/>
  <Override PartName="/ppt/ink/ink4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58" r:id="rId5"/>
    <p:sldId id="264" r:id="rId6"/>
    <p:sldId id="262" r:id="rId7"/>
    <p:sldId id="261" r:id="rId8"/>
    <p:sldId id="281" r:id="rId9"/>
    <p:sldId id="286" r:id="rId10"/>
    <p:sldId id="291" r:id="rId11"/>
    <p:sldId id="287" r:id="rId12"/>
    <p:sldId id="288" r:id="rId13"/>
    <p:sldId id="290" r:id="rId14"/>
    <p:sldId id="266" r:id="rId15"/>
    <p:sldId id="280" r:id="rId16"/>
    <p:sldId id="294" r:id="rId17"/>
    <p:sldId id="293" r:id="rId18"/>
    <p:sldId id="295"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D0CECE"/>
    <a:srgbClr val="408E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85781" autoAdjust="0"/>
  </p:normalViewPr>
  <p:slideViewPr>
    <p:cSldViewPr snapToGrid="0">
      <p:cViewPr varScale="1">
        <p:scale>
          <a:sx n="95" d="100"/>
          <a:sy n="95" d="100"/>
        </p:scale>
        <p:origin x="1956" y="66"/>
      </p:cViewPr>
      <p:guideLst/>
    </p:cSldViewPr>
  </p:slideViewPr>
  <p:notesTextViewPr>
    <p:cViewPr>
      <p:scale>
        <a:sx n="3" d="2"/>
        <a:sy n="3" d="2"/>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EB3A6-08F9-4620-96BB-0C59FDA56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D717414-ECF7-48A5-9775-6A5AD38BEC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5E7C94-16A4-4054-B652-7DD2A812D30D}" type="datetimeFigureOut">
              <a:rPr lang="en-US" smtClean="0"/>
              <a:t>4/9/2021</a:t>
            </a:fld>
            <a:endParaRPr lang="en-US" dirty="0"/>
          </a:p>
        </p:txBody>
      </p:sp>
      <p:sp>
        <p:nvSpPr>
          <p:cNvPr id="4" name="Footer Placeholder 3">
            <a:extLst>
              <a:ext uri="{FF2B5EF4-FFF2-40B4-BE49-F238E27FC236}">
                <a16:creationId xmlns:a16="http://schemas.microsoft.com/office/drawing/2014/main" id="{6CACCEB4-8612-47D3-8652-8C9DFFA35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3FDD38-4641-4FC3-8E55-8E63F1563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AF883-18B4-4A93-BDB7-2847AFC7C0AB}" type="slidenum">
              <a:rPr lang="en-US" smtClean="0"/>
              <a:t>‹#›</a:t>
            </a:fld>
            <a:endParaRPr lang="en-US" dirty="0"/>
          </a:p>
        </p:txBody>
      </p:sp>
    </p:spTree>
    <p:extLst>
      <p:ext uri="{BB962C8B-B14F-4D97-AF65-F5344CB8AC3E}">
        <p14:creationId xmlns:p14="http://schemas.microsoft.com/office/powerpoint/2010/main" val="40862356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0 27 10533,'0'-26'-2273,"0"26"-2401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0 27 10533,'0'-26'-2273,"0"26"-2401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0 27 10533,'0'-26'-2273,"0"26"-2401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5ED17-416B-4083-A6B3-B23D2AC2171C}" type="datetimeFigureOut">
              <a:rPr lang="en-US" smtClean="0"/>
              <a:t>4/9/2021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F9531-3326-4057-9EBA-1F5D68C6F04A}" type="slidenum">
              <a:rPr lang="en-US" smtClean="0"/>
              <a:t>‹#›</a:t>
            </a:fld>
            <a:endParaRPr lang="en-US" dirty="0"/>
          </a:p>
        </p:txBody>
      </p:sp>
    </p:spTree>
    <p:extLst>
      <p:ext uri="{BB962C8B-B14F-4D97-AF65-F5344CB8AC3E}">
        <p14:creationId xmlns:p14="http://schemas.microsoft.com/office/powerpoint/2010/main" val="283025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F9531-3326-4057-9EBA-1F5D68C6F04A}" type="slidenum">
              <a:rPr lang="en-US" smtClean="0"/>
              <a:t>3</a:t>
            </a:fld>
            <a:endParaRPr lang="en-US" dirty="0"/>
          </a:p>
        </p:txBody>
      </p:sp>
    </p:spTree>
    <p:extLst>
      <p:ext uri="{BB962C8B-B14F-4D97-AF65-F5344CB8AC3E}">
        <p14:creationId xmlns:p14="http://schemas.microsoft.com/office/powerpoint/2010/main" val="50073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12</a:t>
            </a:fld>
            <a:endParaRPr lang="en-US" dirty="0"/>
          </a:p>
        </p:txBody>
      </p:sp>
    </p:spTree>
    <p:extLst>
      <p:ext uri="{BB962C8B-B14F-4D97-AF65-F5344CB8AC3E}">
        <p14:creationId xmlns:p14="http://schemas.microsoft.com/office/powerpoint/2010/main" val="58332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13</a:t>
            </a:fld>
            <a:endParaRPr lang="en-US" dirty="0"/>
          </a:p>
        </p:txBody>
      </p:sp>
    </p:spTree>
    <p:extLst>
      <p:ext uri="{BB962C8B-B14F-4D97-AF65-F5344CB8AC3E}">
        <p14:creationId xmlns:p14="http://schemas.microsoft.com/office/powerpoint/2010/main" val="301666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14</a:t>
            </a:fld>
            <a:endParaRPr lang="en-US" dirty="0"/>
          </a:p>
        </p:txBody>
      </p:sp>
    </p:spTree>
    <p:extLst>
      <p:ext uri="{BB962C8B-B14F-4D97-AF65-F5344CB8AC3E}">
        <p14:creationId xmlns:p14="http://schemas.microsoft.com/office/powerpoint/2010/main" val="1567796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15</a:t>
            </a:fld>
            <a:endParaRPr lang="en-US" dirty="0"/>
          </a:p>
        </p:txBody>
      </p:sp>
    </p:spTree>
    <p:extLst>
      <p:ext uri="{BB962C8B-B14F-4D97-AF65-F5344CB8AC3E}">
        <p14:creationId xmlns:p14="http://schemas.microsoft.com/office/powerpoint/2010/main" val="375526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16</a:t>
            </a:fld>
            <a:endParaRPr lang="en-US" dirty="0"/>
          </a:p>
        </p:txBody>
      </p:sp>
    </p:spTree>
    <p:extLst>
      <p:ext uri="{BB962C8B-B14F-4D97-AF65-F5344CB8AC3E}">
        <p14:creationId xmlns:p14="http://schemas.microsoft.com/office/powerpoint/2010/main" val="412062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4</a:t>
            </a:fld>
            <a:endParaRPr lang="en-US" dirty="0"/>
          </a:p>
        </p:txBody>
      </p:sp>
    </p:spTree>
    <p:extLst>
      <p:ext uri="{BB962C8B-B14F-4D97-AF65-F5344CB8AC3E}">
        <p14:creationId xmlns:p14="http://schemas.microsoft.com/office/powerpoint/2010/main" val="268618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5</a:t>
            </a:fld>
            <a:endParaRPr lang="en-US" dirty="0"/>
          </a:p>
        </p:txBody>
      </p:sp>
    </p:spTree>
    <p:extLst>
      <p:ext uri="{BB962C8B-B14F-4D97-AF65-F5344CB8AC3E}">
        <p14:creationId xmlns:p14="http://schemas.microsoft.com/office/powerpoint/2010/main" val="53086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6</a:t>
            </a:fld>
            <a:endParaRPr lang="en-US" dirty="0"/>
          </a:p>
        </p:txBody>
      </p:sp>
    </p:spTree>
    <p:extLst>
      <p:ext uri="{BB962C8B-B14F-4D97-AF65-F5344CB8AC3E}">
        <p14:creationId xmlns:p14="http://schemas.microsoft.com/office/powerpoint/2010/main" val="68941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F9531-3326-4057-9EBA-1F5D68C6F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86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8</a:t>
            </a:fld>
            <a:endParaRPr lang="en-US" dirty="0"/>
          </a:p>
        </p:txBody>
      </p:sp>
    </p:spTree>
    <p:extLst>
      <p:ext uri="{BB962C8B-B14F-4D97-AF65-F5344CB8AC3E}">
        <p14:creationId xmlns:p14="http://schemas.microsoft.com/office/powerpoint/2010/main" val="129006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9</a:t>
            </a:fld>
            <a:endParaRPr lang="en-US" dirty="0"/>
          </a:p>
        </p:txBody>
      </p:sp>
    </p:spTree>
    <p:extLst>
      <p:ext uri="{BB962C8B-B14F-4D97-AF65-F5344CB8AC3E}">
        <p14:creationId xmlns:p14="http://schemas.microsoft.com/office/powerpoint/2010/main" val="89225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10</a:t>
            </a:fld>
            <a:endParaRPr lang="en-US" dirty="0"/>
          </a:p>
        </p:txBody>
      </p:sp>
    </p:spTree>
    <p:extLst>
      <p:ext uri="{BB962C8B-B14F-4D97-AF65-F5344CB8AC3E}">
        <p14:creationId xmlns:p14="http://schemas.microsoft.com/office/powerpoint/2010/main" val="1503431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11</a:t>
            </a:fld>
            <a:endParaRPr lang="en-US" dirty="0"/>
          </a:p>
        </p:txBody>
      </p:sp>
    </p:spTree>
    <p:extLst>
      <p:ext uri="{BB962C8B-B14F-4D97-AF65-F5344CB8AC3E}">
        <p14:creationId xmlns:p14="http://schemas.microsoft.com/office/powerpoint/2010/main" val="15572344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9.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1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19.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25.xml"/><Relationship Id="rId5" Type="http://schemas.openxmlformats.org/officeDocument/2006/relationships/customXml" Target="../ink/ink2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Tree>
    <p:extLst>
      <p:ext uri="{BB962C8B-B14F-4D97-AF65-F5344CB8AC3E}">
        <p14:creationId xmlns:p14="http://schemas.microsoft.com/office/powerpoint/2010/main" val="70071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C925-8B44-44C6-A649-F0FB17E73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067D9-9E44-4E2F-BB85-39F25AF8A996}"/>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4" name="Footer Placeholder 3">
            <a:extLst>
              <a:ext uri="{FF2B5EF4-FFF2-40B4-BE49-F238E27FC236}">
                <a16:creationId xmlns:a16="http://schemas.microsoft.com/office/drawing/2014/main" id="{D0695C9A-F3D4-4CAF-BD9C-9A781B281D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3D576E-E81F-4A82-BCA1-6B1E01BA5B42}"/>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9980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360874-81B9-450F-B82A-8EB5D1206CDC}"/>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3" name="Footer Placeholder 2">
            <a:extLst>
              <a:ext uri="{FF2B5EF4-FFF2-40B4-BE49-F238E27FC236}">
                <a16:creationId xmlns:a16="http://schemas.microsoft.com/office/drawing/2014/main" id="{3CF7C3AE-3A6B-4C8B-B32A-82D82E5967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DDF9F8A-E694-41C4-963B-E3E4EC703FD4}"/>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205189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2C95-0AD4-4269-8C2B-C4797C4EC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06414-765F-4A8B-92F6-D0646CCCA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5ECD27-EF94-470B-8EFE-BDD4BAA71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99-C49A-4BDA-8E4E-70AA217962BD}"/>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6" name="Footer Placeholder 5">
            <a:extLst>
              <a:ext uri="{FF2B5EF4-FFF2-40B4-BE49-F238E27FC236}">
                <a16:creationId xmlns:a16="http://schemas.microsoft.com/office/drawing/2014/main" id="{F4BE342F-D088-48DF-BF68-ED3DCA16FF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FB5186-5A08-4217-B8C8-E3C89DE56517}"/>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882991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0A0E-257C-428F-8220-4F7319A3E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CFB04-60BA-40B2-9683-87578BD0D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90FF038-F1C0-4D94-B562-F30100354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4D5EB-717A-432F-9FCB-41F026C35E99}"/>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6" name="Footer Placeholder 5">
            <a:extLst>
              <a:ext uri="{FF2B5EF4-FFF2-40B4-BE49-F238E27FC236}">
                <a16:creationId xmlns:a16="http://schemas.microsoft.com/office/drawing/2014/main" id="{1FA96424-0E11-4259-9FFE-96E424A214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324721-6543-486D-A232-9E51E9FB47D6}"/>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00293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A876-E09F-447C-AC70-6256157224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D81AE2-C534-4018-8D54-BFAC1D2E4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E8180-78B8-4034-88AA-BF38D54756A7}"/>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5" name="Footer Placeholder 4">
            <a:extLst>
              <a:ext uri="{FF2B5EF4-FFF2-40B4-BE49-F238E27FC236}">
                <a16:creationId xmlns:a16="http://schemas.microsoft.com/office/drawing/2014/main" id="{E902CEA7-6339-43F1-8258-E91DD61E27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BB3B7F-3DD1-4A58-A7A1-90D3371C9DD8}"/>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54296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8BB54-5323-4DD3-9DB8-5CA26A5171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40E1A9-E35B-44AB-8190-B6A7A068DB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AF8D8-7764-4D06-AE50-0B151AE659FB}"/>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5" name="Footer Placeholder 4">
            <a:extLst>
              <a:ext uri="{FF2B5EF4-FFF2-40B4-BE49-F238E27FC236}">
                <a16:creationId xmlns:a16="http://schemas.microsoft.com/office/drawing/2014/main" id="{2022F050-008F-40E2-AA46-8DD0CD8CBA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663763-705B-464F-AB8B-F02AFAC92A82}"/>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246871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pic>
        <p:nvPicPr>
          <p:cNvPr id="11" name="Picture 10">
            <a:extLst>
              <a:ext uri="{FF2B5EF4-FFF2-40B4-BE49-F238E27FC236}">
                <a16:creationId xmlns:a16="http://schemas.microsoft.com/office/drawing/2014/main" id="{BD312742-FF8F-405A-9B03-FA3BE3613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13"/>
            <a:stretch>
              <a:fillRect/>
            </a:stretch>
          </a:blipFill>
        </p:spPr>
      </p:pic>
      <p:sp>
        <p:nvSpPr>
          <p:cNvPr id="2" name="Title 1">
            <a:extLst>
              <a:ext uri="{FF2B5EF4-FFF2-40B4-BE49-F238E27FC236}">
                <a16:creationId xmlns:a16="http://schemas.microsoft.com/office/drawing/2014/main" id="{1FD6E10E-EE53-4F56-A34D-E5DD19FEECC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87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1" name="Subtitle 2">
            <a:extLst>
              <a:ext uri="{FF2B5EF4-FFF2-40B4-BE49-F238E27FC236}">
                <a16:creationId xmlns:a16="http://schemas.microsoft.com/office/drawing/2014/main" id="{34C0FACC-90E6-4A01-8792-8FA91B7D3E15}"/>
              </a:ext>
            </a:extLst>
          </p:cNvPr>
          <p:cNvSpPr>
            <a:spLocks noGrp="1"/>
          </p:cNvSpPr>
          <p:nvPr>
            <p:ph type="subTitle" idx="1" hasCustomPrompt="1"/>
          </p:nvPr>
        </p:nvSpPr>
        <p:spPr>
          <a:xfrm>
            <a:off x="963827" y="2543436"/>
            <a:ext cx="3760738" cy="4021205"/>
          </a:xfrm>
        </p:spPr>
        <p:txBody>
          <a:bodyPr>
            <a:normAutofit/>
          </a:bodyPr>
          <a:lstStyle>
            <a:lvl1pPr marL="0" indent="0" algn="l">
              <a:lnSpc>
                <a:spcPct val="110000"/>
              </a:lnSpc>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 for the computers and scientific instruments onboard is provided by two 2.45 x 7.56m solar panels. The power generated by the panels is also used to charge six nickel-hydrogen batteries that provide power to the spacecraft for about 25 minutes per orbit while Hubble flies through the Earth’s shadow.</a:t>
            </a:r>
          </a:p>
        </p:txBody>
      </p:sp>
      <p:sp>
        <p:nvSpPr>
          <p:cNvPr id="12" name="Title 1">
            <a:extLst>
              <a:ext uri="{FF2B5EF4-FFF2-40B4-BE49-F238E27FC236}">
                <a16:creationId xmlns:a16="http://schemas.microsoft.com/office/drawing/2014/main" id="{884C55E0-4986-474A-BC74-1B4E8A2F7D16}"/>
              </a:ext>
            </a:extLst>
          </p:cNvPr>
          <p:cNvSpPr>
            <a:spLocks noGrp="1"/>
          </p:cNvSpPr>
          <p:nvPr>
            <p:ph type="ctrTitle" hasCustomPrompt="1"/>
          </p:nvPr>
        </p:nvSpPr>
        <p:spPr>
          <a:xfrm>
            <a:off x="963827" y="192143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SOLAR PANELS</a:t>
            </a:r>
          </a:p>
        </p:txBody>
      </p:sp>
      <p:grpSp>
        <p:nvGrpSpPr>
          <p:cNvPr id="14" name="Group 13">
            <a:extLst>
              <a:ext uri="{FF2B5EF4-FFF2-40B4-BE49-F238E27FC236}">
                <a16:creationId xmlns:a16="http://schemas.microsoft.com/office/drawing/2014/main" id="{27E37D6D-34CE-4FE3-A6C6-4FC22C72F7A0}"/>
              </a:ext>
            </a:extLst>
          </p:cNvPr>
          <p:cNvGrpSpPr/>
          <p:nvPr userDrawn="1"/>
        </p:nvGrpSpPr>
        <p:grpSpPr>
          <a:xfrm>
            <a:off x="1013641" y="2259110"/>
            <a:ext cx="5513866" cy="276225"/>
            <a:chOff x="1557338" y="1458610"/>
            <a:chExt cx="5513866" cy="276225"/>
          </a:xfrm>
        </p:grpSpPr>
        <p:cxnSp>
          <p:nvCxnSpPr>
            <p:cNvPr id="15" name="Straight Connector 14">
              <a:extLst>
                <a:ext uri="{FF2B5EF4-FFF2-40B4-BE49-F238E27FC236}">
                  <a16:creationId xmlns:a16="http://schemas.microsoft.com/office/drawing/2014/main" id="{71CBDA1B-9FA8-429D-A07D-655D394A1C71}"/>
                </a:ext>
              </a:extLst>
            </p:cNvPr>
            <p:cNvCxnSpPr/>
            <p:nvPr/>
          </p:nvCxnSpPr>
          <p:spPr>
            <a:xfrm>
              <a:off x="1557338" y="1589020"/>
              <a:ext cx="5362574"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5FBA15E-A7E6-483D-9298-EC007237A7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Tree>
    <p:extLst>
      <p:ext uri="{BB962C8B-B14F-4D97-AF65-F5344CB8AC3E}">
        <p14:creationId xmlns:p14="http://schemas.microsoft.com/office/powerpoint/2010/main" val="4869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705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52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12A5-4A94-4AD1-8E4A-1EA129F98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E6721-7958-497F-BDBF-202EA49F19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0A16-F783-4588-B672-5058DF08C081}"/>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5" name="Footer Placeholder 4">
            <a:extLst>
              <a:ext uri="{FF2B5EF4-FFF2-40B4-BE49-F238E27FC236}">
                <a16:creationId xmlns:a16="http://schemas.microsoft.com/office/drawing/2014/main" id="{BD350778-6411-40BC-969D-A8D237EDD2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8D5302-3190-447A-93C9-69054625D96A}"/>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67634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55D5-7F7F-4923-B13A-FB14C90798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DA3E33-C1C5-4903-B6A0-5DCA0E5DA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CEEB41-7B20-4E9D-854C-61E519F596A9}"/>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5" name="Footer Placeholder 4">
            <a:extLst>
              <a:ext uri="{FF2B5EF4-FFF2-40B4-BE49-F238E27FC236}">
                <a16:creationId xmlns:a16="http://schemas.microsoft.com/office/drawing/2014/main" id="{B15B4E84-AF49-469B-BA25-009B696C4D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771073-1660-4665-AD08-B1F6EEEC6D09}"/>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423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4BBC-F386-4C51-801D-CF55F338F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1EA36-CB65-4957-AC4D-117C8B55F5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91E4BF-C484-4876-8267-5595D1433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81A05-B3B3-484A-B9A2-C693BFC1850D}"/>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6" name="Footer Placeholder 5">
            <a:extLst>
              <a:ext uri="{FF2B5EF4-FFF2-40B4-BE49-F238E27FC236}">
                <a16:creationId xmlns:a16="http://schemas.microsoft.com/office/drawing/2014/main" id="{C4A2926F-1DF1-4A3A-B966-52626B39B8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9902F3-1A49-445A-A094-55BF9A3AAF1A}"/>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2665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F405-2652-4BEF-A9E4-BCBF252A1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98658-AC9F-419A-9D28-703117D9C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BF43B-ACB8-4022-9478-4B58FB2AC8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7381A-DF82-4E57-86F2-79DDC1FDB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5A9D4-5434-4053-BEF7-D8D6112F68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2203A2-768C-4C32-B8C9-5731FBE96FE5}"/>
              </a:ext>
            </a:extLst>
          </p:cNvPr>
          <p:cNvSpPr>
            <a:spLocks noGrp="1"/>
          </p:cNvSpPr>
          <p:nvPr>
            <p:ph type="dt" sz="half" idx="10"/>
          </p:nvPr>
        </p:nvSpPr>
        <p:spPr/>
        <p:txBody>
          <a:bodyPr/>
          <a:lstStyle/>
          <a:p>
            <a:fld id="{9A6BF23A-3D24-42D3-8F1A-75A13C888DEA}" type="datetimeFigureOut">
              <a:rPr lang="en-US" smtClean="0"/>
              <a:t>4/9/2021</a:t>
            </a:fld>
            <a:endParaRPr lang="en-US" dirty="0"/>
          </a:p>
        </p:txBody>
      </p:sp>
      <p:sp>
        <p:nvSpPr>
          <p:cNvPr id="8" name="Footer Placeholder 7">
            <a:extLst>
              <a:ext uri="{FF2B5EF4-FFF2-40B4-BE49-F238E27FC236}">
                <a16:creationId xmlns:a16="http://schemas.microsoft.com/office/drawing/2014/main" id="{217F5DD0-FF5E-4C8E-BF51-AAA6F15FFC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B89CD3-37F2-4CFC-B1A1-898657145547}"/>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784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A9A825-7557-4500-8CCD-1373C95FF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4F931-B635-4B85-BE10-74008338E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AE95C-FC17-478C-AA9E-710213A4F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BF23A-3D24-42D3-8F1A-75A13C888DEA}" type="datetimeFigureOut">
              <a:rPr lang="en-US" smtClean="0"/>
              <a:t>4/9/2021</a:t>
            </a:fld>
            <a:endParaRPr lang="en-US" dirty="0"/>
          </a:p>
        </p:txBody>
      </p:sp>
      <p:sp>
        <p:nvSpPr>
          <p:cNvPr id="5" name="Footer Placeholder 4">
            <a:extLst>
              <a:ext uri="{FF2B5EF4-FFF2-40B4-BE49-F238E27FC236}">
                <a16:creationId xmlns:a16="http://schemas.microsoft.com/office/drawing/2014/main" id="{15D4E31F-5B11-490E-AD3F-BE92E0F2D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BDD7FA-F9F4-4DC4-9791-ACD49568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7781-12D9-4CDB-9AAE-83636CBD66D6}" type="slidenum">
              <a:rPr lang="en-US" smtClean="0"/>
              <a:t>‹#›</a:t>
            </a:fld>
            <a:endParaRPr lang="en-US" dirty="0"/>
          </a:p>
        </p:txBody>
      </p:sp>
    </p:spTree>
    <p:extLst>
      <p:ext uri="{BB962C8B-B14F-4D97-AF65-F5344CB8AC3E}">
        <p14:creationId xmlns:p14="http://schemas.microsoft.com/office/powerpoint/2010/main" val="10342481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customXml" Target="../ink/ink2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customXml" Target="../ink/ink35.xml"/><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8.emf"/><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customXml" Target="../ink/ink36.xml"/><Relationship Id="rId7" Type="http://schemas.openxmlformats.org/officeDocument/2006/relationships/image" Target="../media/image11.emf"/><Relationship Id="rId12"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xml"/><Relationship Id="rId11" Type="http://schemas.openxmlformats.org/officeDocument/2006/relationships/image" Target="../media/image30.jpg"/><Relationship Id="rId15" Type="http://schemas.openxmlformats.org/officeDocument/2006/relationships/image" Target="../media/image13.png"/><Relationship Id="rId10" Type="http://schemas.openxmlformats.org/officeDocument/2006/relationships/image" Target="../media/image29.jpg"/><Relationship Id="rId9" Type="http://schemas.openxmlformats.org/officeDocument/2006/relationships/image" Target="../media/image28.jp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7.xml"/><Relationship Id="rId7"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9.emf"/><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customXml" Target="../ink/ink38.xml"/><Relationship Id="rId7" Type="http://schemas.openxmlformats.org/officeDocument/2006/relationships/image" Target="../media/image35.gif"/><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18.emf"/><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39.xml"/><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8.png"/><Relationship Id="rId4" Type="http://schemas.openxmlformats.org/officeDocument/2006/relationships/image" Target="../media/image18.emf"/><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customXml" Target="../ink/ink40.xml"/><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customXml" Target="../ink/ink41.xml"/><Relationship Id="rId7"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customXml" Target="../ink/ink27.xml"/><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2.png"/><Relationship Id="rId10" Type="http://schemas.openxmlformats.org/officeDocument/2006/relationships/image" Target="../media/image11.pn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customXml" Target="../ink/ink28.xml"/><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11" Type="http://schemas.microsoft.com/office/2017/06/relationships/model3d" Target="../media/model3d1.glb"/><Relationship Id="rId15" Type="http://schemas.openxmlformats.org/officeDocument/2006/relationships/image" Target="../media/image13.png"/><Relationship Id="rId10" Type="http://schemas.openxmlformats.org/officeDocument/2006/relationships/image" Target="../media/image8.png"/><Relationship Id="rId9" Type="http://schemas.openxmlformats.org/officeDocument/2006/relationships/image" Target="../media/image11.emf"/><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29.xml"/><Relationship Id="rId7" Type="http://schemas.openxmlformats.org/officeDocument/2006/relationships/image" Target="../media/image9.emf"/><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11" Type="http://schemas.openxmlformats.org/officeDocument/2006/relationships/image" Target="../media/image12.png"/><Relationship Id="rId10" Type="http://schemas.openxmlformats.org/officeDocument/2006/relationships/image" Target="../media/image11.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30.xml"/><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19.emf"/><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31.xm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1.gif"/><Relationship Id="rId4" Type="http://schemas.openxmlformats.org/officeDocument/2006/relationships/image" Target="../media/image21.emf"/><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32.xml"/><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image" Target="../media/image190.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33.xml"/><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8.png"/><Relationship Id="rId4" Type="http://schemas.openxmlformats.org/officeDocument/2006/relationships/image" Target="../media/image27.emf"/><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34.xm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7.emf"/><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3"/>
              <a:stretch>
                <a:fillRect/>
              </a:stretch>
            </p:blipFill>
            <p:spPr>
              <a:xfrm>
                <a:off x="3829395" y="7363005"/>
                <a:ext cx="18000" cy="27360"/>
              </a:xfrm>
              <a:prstGeom prst="rect">
                <a:avLst/>
              </a:prstGeom>
            </p:spPr>
          </p:pic>
        </mc:Fallback>
      </mc:AlternateContent>
      <p:pic>
        <p:nvPicPr>
          <p:cNvPr id="9" name="Picture 8" descr="A picture containing sitting, indoor, computer, table&#10;&#10;Description automatically generated">
            <a:extLst>
              <a:ext uri="{FF2B5EF4-FFF2-40B4-BE49-F238E27FC236}">
                <a16:creationId xmlns:a16="http://schemas.microsoft.com/office/drawing/2014/main" id="{1DAE1C08-EC16-455B-8DBF-CBE464EE920F}"/>
              </a:ext>
            </a:extLst>
          </p:cNvPr>
          <p:cNvPicPr>
            <a:picLocks noChangeAspect="1"/>
          </p:cNvPicPr>
          <p:nvPr/>
        </p:nvPicPr>
        <p:blipFill>
          <a:blip r:embed="rId4"/>
          <a:stretch>
            <a:fillRect/>
          </a:stretch>
        </p:blipFill>
        <p:spPr>
          <a:xfrm>
            <a:off x="26606" y="0"/>
            <a:ext cx="12237222" cy="7648264"/>
          </a:xfrm>
          <a:prstGeom prst="rect">
            <a:avLst/>
          </a:prstGeom>
        </p:spPr>
      </p:pic>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436932" y="1263704"/>
            <a:ext cx="6409743" cy="1346492"/>
          </a:xfrm>
        </p:spPr>
        <p:txBody>
          <a:bodyPr>
            <a:normAutofit fontScale="92500" lnSpcReduction="20000"/>
          </a:bodyPr>
          <a:lstStyle/>
          <a:p>
            <a:pPr>
              <a:lnSpc>
                <a:spcPct val="110000"/>
              </a:lnSpc>
            </a:pPr>
            <a:r>
              <a:rPr lang="en-US" sz="1600" b="1" dirty="0">
                <a:latin typeface="Space Mono" panose="02000509040000020004" pitchFamily="49" charset="0"/>
              </a:rPr>
              <a:t>Pima’s Team:</a:t>
            </a:r>
          </a:p>
          <a:p>
            <a:pPr>
              <a:lnSpc>
                <a:spcPct val="110000"/>
              </a:lnSpc>
            </a:pPr>
            <a:r>
              <a:rPr lang="en-US" sz="1600" b="1" dirty="0">
                <a:latin typeface="Space Mono" panose="02000509040000020004" pitchFamily="49" charset="0"/>
              </a:rPr>
              <a:t>Quynn Bell, Michelle Burr, Pablo De La Fuente</a:t>
            </a:r>
          </a:p>
          <a:p>
            <a:pPr>
              <a:lnSpc>
                <a:spcPct val="110000"/>
              </a:lnSpc>
            </a:pPr>
            <a:r>
              <a:rPr lang="en-US" sz="1600" b="1" dirty="0">
                <a:latin typeface="Space Mono" panose="02000509040000020004" pitchFamily="49" charset="0"/>
              </a:rPr>
              <a:t>Team Mentor:</a:t>
            </a:r>
          </a:p>
          <a:p>
            <a:pPr>
              <a:lnSpc>
                <a:spcPct val="110000"/>
              </a:lnSpc>
            </a:pPr>
            <a:r>
              <a:rPr lang="en-US" sz="1600" b="1" dirty="0">
                <a:latin typeface="Space Mono" panose="02000509040000020004" pitchFamily="49" charset="0"/>
              </a:rPr>
              <a:t>AnnMarie Condes</a:t>
            </a:r>
          </a:p>
        </p:txBody>
      </p:sp>
      <p:cxnSp>
        <p:nvCxnSpPr>
          <p:cNvPr id="12" name="Straight Connector 11">
            <a:extLst>
              <a:ext uri="{FF2B5EF4-FFF2-40B4-BE49-F238E27FC236}">
                <a16:creationId xmlns:a16="http://schemas.microsoft.com/office/drawing/2014/main" id="{54417E9A-885B-4AB5-82EC-43B6D9F71BAD}"/>
              </a:ext>
              <a:ext uri="{C183D7F6-B498-43B3-948B-1728B52AA6E4}">
                <adec:decorative xmlns:adec="http://schemas.microsoft.com/office/drawing/2017/decorative" val="1"/>
              </a:ext>
            </a:extLst>
          </p:cNvPr>
          <p:cNvCxnSpPr>
            <a:cxnSpLocks/>
          </p:cNvCxnSpPr>
          <p:nvPr/>
        </p:nvCxnSpPr>
        <p:spPr>
          <a:xfrm flipV="1">
            <a:off x="436932" y="1247131"/>
            <a:ext cx="6291039" cy="8286"/>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436933" y="532088"/>
            <a:ext cx="4331010" cy="715043"/>
          </a:xfrm>
        </p:spPr>
        <p:txBody>
          <a:bodyPr>
            <a:noAutofit/>
          </a:bodyPr>
          <a:lstStyle/>
          <a:p>
            <a:r>
              <a:rPr lang="en-US" sz="2400" b="1" dirty="0">
                <a:latin typeface="Space Mono" panose="02000509040000020004" pitchFamily="49" charset="0"/>
              </a:rPr>
              <a:t>Pima Community College</a:t>
            </a:r>
            <a:br>
              <a:rPr lang="en-US" sz="2400" b="1" dirty="0">
                <a:latin typeface="Space Mono" panose="02000509040000020004" pitchFamily="49" charset="0"/>
              </a:rPr>
            </a:br>
            <a:r>
              <a:rPr lang="en-US" sz="2400" b="1" dirty="0">
                <a:latin typeface="Space Mono" panose="02000509040000020004" pitchFamily="49" charset="0"/>
              </a:rPr>
              <a:t>NASA Ascend 2021</a:t>
            </a:r>
          </a:p>
        </p:txBody>
      </p:sp>
      <p:pic>
        <p:nvPicPr>
          <p:cNvPr id="10" name="Picture 9">
            <a:extLst>
              <a:ext uri="{FF2B5EF4-FFF2-40B4-BE49-F238E27FC236}">
                <a16:creationId xmlns:a16="http://schemas.microsoft.com/office/drawing/2014/main" id="{04C6AC2B-A132-4289-8EAB-9CE136AB1835}"/>
              </a:ext>
            </a:extLst>
          </p:cNvPr>
          <p:cNvPicPr>
            <a:picLocks noChangeAspect="1"/>
          </p:cNvPicPr>
          <p:nvPr/>
        </p:nvPicPr>
        <p:blipFill>
          <a:blip r:embed="rId5"/>
          <a:stretch>
            <a:fillRect/>
          </a:stretch>
        </p:blipFill>
        <p:spPr>
          <a:xfrm>
            <a:off x="9435044" y="-338191"/>
            <a:ext cx="2828784" cy="3170643"/>
          </a:xfrm>
          <a:prstGeom prst="rect">
            <a:avLst/>
          </a:prstGeom>
        </p:spPr>
      </p:pic>
      <p:pic>
        <p:nvPicPr>
          <p:cNvPr id="14" name="Picture 2" descr="NASA Insignia Color">
            <a:extLst>
              <a:ext uri="{FF2B5EF4-FFF2-40B4-BE49-F238E27FC236}">
                <a16:creationId xmlns:a16="http://schemas.microsoft.com/office/drawing/2014/main" id="{2CA9139C-F971-4CF3-9217-A99A9DBBF5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ZSGC_sunset">
            <a:extLst>
              <a:ext uri="{FF2B5EF4-FFF2-40B4-BE49-F238E27FC236}">
                <a16:creationId xmlns:a16="http://schemas.microsoft.com/office/drawing/2014/main" id="{05BC57B9-F9EE-4F48-A0D9-DBDD929AF1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0DEA8F2-76BF-4CBD-BFF8-A6A77951888A}"/>
              </a:ext>
            </a:extLst>
          </p:cNvPr>
          <p:cNvPicPr>
            <a:picLocks noChangeAspect="1"/>
          </p:cNvPicPr>
          <p:nvPr/>
        </p:nvPicPr>
        <p:blipFill>
          <a:blip r:embed="rId8"/>
          <a:stretch>
            <a:fillRect/>
          </a:stretch>
        </p:blipFill>
        <p:spPr>
          <a:xfrm>
            <a:off x="357403" y="6247595"/>
            <a:ext cx="583321" cy="466657"/>
          </a:xfrm>
          <a:prstGeom prst="rect">
            <a:avLst/>
          </a:prstGeom>
        </p:spPr>
      </p:pic>
    </p:spTree>
    <p:extLst>
      <p:ext uri="{BB962C8B-B14F-4D97-AF65-F5344CB8AC3E}">
        <p14:creationId xmlns:p14="http://schemas.microsoft.com/office/powerpoint/2010/main" val="2909007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57225" y="527154"/>
            <a:ext cx="5520364" cy="466657"/>
          </a:xfrm>
        </p:spPr>
        <p:txBody>
          <a:bodyPr>
            <a:normAutofit/>
          </a:bodyPr>
          <a:lstStyle/>
          <a:p>
            <a:r>
              <a:rPr lang="en-US" sz="2400" b="1" dirty="0">
                <a:latin typeface="Space Mono" panose="02000509040000020004" pitchFamily="49" charset="0"/>
              </a:rPr>
              <a:t>GEIGER COUNTER MODULE</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19383" y="1024932"/>
            <a:ext cx="4961021" cy="1505610"/>
          </a:xfrm>
        </p:spPr>
        <p:txBody>
          <a:bodyPr>
            <a:normAutofit/>
          </a:bodyPr>
          <a:lstStyle/>
          <a:p>
            <a:pPr>
              <a:lnSpc>
                <a:spcPct val="110000"/>
              </a:lnSpc>
            </a:pPr>
            <a:r>
              <a:rPr lang="en-US" sz="1800" dirty="0">
                <a:latin typeface="Space Mono" panose="02000509040000020004" pitchFamily="49" charset="0"/>
              </a:rPr>
              <a:t>In order to get accurate readings for radiation, our team set about designing and implementing a Geiger Counter into the payload. </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25" name="Straight Connector 24">
            <a:extLst>
              <a:ext uri="{FF2B5EF4-FFF2-40B4-BE49-F238E27FC236}">
                <a16:creationId xmlns:a16="http://schemas.microsoft.com/office/drawing/2014/main" id="{442D67D9-4E5B-42A0-B11D-81DE8A83C9E3}"/>
              </a:ext>
              <a:ext uri="{C183D7F6-B498-43B3-948B-1728B52AA6E4}">
                <adec:decorative xmlns:adec="http://schemas.microsoft.com/office/drawing/2017/decorative" val="1"/>
              </a:ext>
            </a:extLst>
          </p:cNvPr>
          <p:cNvCxnSpPr>
            <a:cxnSpLocks/>
          </p:cNvCxnSpPr>
          <p:nvPr/>
        </p:nvCxnSpPr>
        <p:spPr>
          <a:xfrm>
            <a:off x="619383" y="937928"/>
            <a:ext cx="5544985"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7" name="Picture 26" descr="Encircled red dot">
            <a:extLst>
              <a:ext uri="{FF2B5EF4-FFF2-40B4-BE49-F238E27FC236}">
                <a16:creationId xmlns:a16="http://schemas.microsoft.com/office/drawing/2014/main" id="{2543D8B2-5F70-430F-B7EF-C4C428B70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353" y="803212"/>
            <a:ext cx="276225" cy="276225"/>
          </a:xfrm>
          <a:prstGeom prst="rect">
            <a:avLst/>
          </a:prstGeom>
        </p:spPr>
      </p:pic>
      <p:sp>
        <p:nvSpPr>
          <p:cNvPr id="17" name="TextBox 16">
            <a:extLst>
              <a:ext uri="{FF2B5EF4-FFF2-40B4-BE49-F238E27FC236}">
                <a16:creationId xmlns:a16="http://schemas.microsoft.com/office/drawing/2014/main" id="{3BE7974E-5707-476C-8C9E-E4050B44764B}"/>
              </a:ext>
            </a:extLst>
          </p:cNvPr>
          <p:cNvSpPr txBox="1"/>
          <p:nvPr/>
        </p:nvSpPr>
        <p:spPr>
          <a:xfrm>
            <a:off x="8153421" y="3844542"/>
            <a:ext cx="1912703"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Working Geiger Counter</a:t>
            </a:r>
          </a:p>
        </p:txBody>
      </p:sp>
      <p:pic>
        <p:nvPicPr>
          <p:cNvPr id="4" name="Picture 3">
            <a:extLst>
              <a:ext uri="{FF2B5EF4-FFF2-40B4-BE49-F238E27FC236}">
                <a16:creationId xmlns:a16="http://schemas.microsoft.com/office/drawing/2014/main" id="{0C26DDDB-771B-4D4C-AE14-4DDFD8007D01}"/>
              </a:ext>
            </a:extLst>
          </p:cNvPr>
          <p:cNvPicPr>
            <a:picLocks noChangeAspect="1"/>
          </p:cNvPicPr>
          <p:nvPr/>
        </p:nvPicPr>
        <p:blipFill rotWithShape="1">
          <a:blip r:embed="rId6"/>
          <a:srcRect l="25836" t="21430" r="28301" b="17095"/>
          <a:stretch/>
        </p:blipFill>
        <p:spPr>
          <a:xfrm rot="5400000">
            <a:off x="7313657" y="243708"/>
            <a:ext cx="3592233" cy="3609434"/>
          </a:xfrm>
          <a:prstGeom prst="rect">
            <a:avLst/>
          </a:prstGeom>
          <a:effectLst>
            <a:softEdge rad="127000"/>
          </a:effectLst>
        </p:spPr>
      </p:pic>
      <p:cxnSp>
        <p:nvCxnSpPr>
          <p:cNvPr id="6" name="Straight Arrow Connector 5">
            <a:extLst>
              <a:ext uri="{FF2B5EF4-FFF2-40B4-BE49-F238E27FC236}">
                <a16:creationId xmlns:a16="http://schemas.microsoft.com/office/drawing/2014/main" id="{B10A5262-5BC5-497C-8E50-C773CBAB4E83}"/>
              </a:ext>
            </a:extLst>
          </p:cNvPr>
          <p:cNvCxnSpPr>
            <a:cxnSpLocks/>
          </p:cNvCxnSpPr>
          <p:nvPr/>
        </p:nvCxnSpPr>
        <p:spPr>
          <a:xfrm flipH="1" flipV="1">
            <a:off x="8459459" y="2683568"/>
            <a:ext cx="505637" cy="514652"/>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A5BAEEBC-BE26-43D7-A9FB-40AE80723097}"/>
              </a:ext>
            </a:extLst>
          </p:cNvPr>
          <p:cNvSpPr txBox="1"/>
          <p:nvPr/>
        </p:nvSpPr>
        <p:spPr>
          <a:xfrm>
            <a:off x="7983515" y="3198220"/>
            <a:ext cx="2226367" cy="246221"/>
          </a:xfrm>
          <a:prstGeom prst="rect">
            <a:avLst/>
          </a:prstGeom>
          <a:noFill/>
        </p:spPr>
        <p:txBody>
          <a:bodyPr wrap="square" rtlCol="0">
            <a:spAutoFit/>
          </a:bodyPr>
          <a:lstStyle/>
          <a:p>
            <a:r>
              <a:rPr lang="en-US" sz="1000" b="1" dirty="0">
                <a:solidFill>
                  <a:schemeClr val="bg1"/>
                </a:solidFill>
                <a:latin typeface="Space Mono" panose="02000509040000020004" pitchFamily="49" charset="0"/>
              </a:rPr>
              <a:t>High-Voltage Transformer </a:t>
            </a:r>
          </a:p>
        </p:txBody>
      </p:sp>
      <p:cxnSp>
        <p:nvCxnSpPr>
          <p:cNvPr id="15" name="Straight Arrow Connector 14">
            <a:extLst>
              <a:ext uri="{FF2B5EF4-FFF2-40B4-BE49-F238E27FC236}">
                <a16:creationId xmlns:a16="http://schemas.microsoft.com/office/drawing/2014/main" id="{8E81A529-39A3-42D4-B0A6-7ED25C06A6DF}"/>
              </a:ext>
            </a:extLst>
          </p:cNvPr>
          <p:cNvCxnSpPr>
            <a:cxnSpLocks/>
          </p:cNvCxnSpPr>
          <p:nvPr/>
        </p:nvCxnSpPr>
        <p:spPr>
          <a:xfrm>
            <a:off x="9382539" y="1164951"/>
            <a:ext cx="683585" cy="44519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43D06483-CAEA-4CE1-97EE-4C957514FA74}"/>
              </a:ext>
            </a:extLst>
          </p:cNvPr>
          <p:cNvSpPr txBox="1"/>
          <p:nvPr/>
        </p:nvSpPr>
        <p:spPr>
          <a:xfrm>
            <a:off x="8354397" y="838138"/>
            <a:ext cx="2226367" cy="246221"/>
          </a:xfrm>
          <a:prstGeom prst="rect">
            <a:avLst/>
          </a:prstGeom>
          <a:noFill/>
        </p:spPr>
        <p:txBody>
          <a:bodyPr wrap="square" rtlCol="0">
            <a:spAutoFit/>
          </a:bodyPr>
          <a:lstStyle/>
          <a:p>
            <a:r>
              <a:rPr lang="en-US" sz="1000" b="1" dirty="0">
                <a:solidFill>
                  <a:schemeClr val="bg1"/>
                </a:solidFill>
                <a:latin typeface="Space Mono" panose="02000509040000020004" pitchFamily="49" charset="0"/>
              </a:rPr>
              <a:t>Geiger-Muller Tube</a:t>
            </a:r>
          </a:p>
        </p:txBody>
      </p:sp>
      <p:pic>
        <p:nvPicPr>
          <p:cNvPr id="13" name="Picture 12" descr="A picture containing text&#10;&#10;Description automatically generated">
            <a:extLst>
              <a:ext uri="{FF2B5EF4-FFF2-40B4-BE49-F238E27FC236}">
                <a16:creationId xmlns:a16="http://schemas.microsoft.com/office/drawing/2014/main" id="{5127B1CA-A2B6-401A-9ACF-23ADD45B27BA}"/>
              </a:ext>
            </a:extLst>
          </p:cNvPr>
          <p:cNvPicPr>
            <a:picLocks noChangeAspect="1"/>
          </p:cNvPicPr>
          <p:nvPr/>
        </p:nvPicPr>
        <p:blipFill>
          <a:blip r:embed="rId7"/>
          <a:stretch>
            <a:fillRect/>
          </a:stretch>
        </p:blipFill>
        <p:spPr>
          <a:xfrm>
            <a:off x="7697931" y="4244643"/>
            <a:ext cx="2797534" cy="2097412"/>
          </a:xfrm>
          <a:prstGeom prst="rect">
            <a:avLst/>
          </a:prstGeom>
          <a:effectLst>
            <a:softEdge rad="127000"/>
          </a:effectLst>
        </p:spPr>
      </p:pic>
      <p:sp>
        <p:nvSpPr>
          <p:cNvPr id="20" name="TextBox 19">
            <a:extLst>
              <a:ext uri="{FF2B5EF4-FFF2-40B4-BE49-F238E27FC236}">
                <a16:creationId xmlns:a16="http://schemas.microsoft.com/office/drawing/2014/main" id="{D6043465-14FF-4BF2-874B-663161DC9985}"/>
              </a:ext>
            </a:extLst>
          </p:cNvPr>
          <p:cNvSpPr txBox="1"/>
          <p:nvPr/>
        </p:nvSpPr>
        <p:spPr>
          <a:xfrm>
            <a:off x="7996326" y="6342055"/>
            <a:ext cx="2226892"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Initially testing outdoors</a:t>
            </a:r>
          </a:p>
        </p:txBody>
      </p:sp>
      <p:pic>
        <p:nvPicPr>
          <p:cNvPr id="16" name="Picture 15" descr="Diagram&#10;&#10;Description automatically generated">
            <a:extLst>
              <a:ext uri="{FF2B5EF4-FFF2-40B4-BE49-F238E27FC236}">
                <a16:creationId xmlns:a16="http://schemas.microsoft.com/office/drawing/2014/main" id="{A8B5B88D-5079-40AD-ADA1-D0B5338977AE}"/>
              </a:ext>
            </a:extLst>
          </p:cNvPr>
          <p:cNvPicPr>
            <a:picLocks noChangeAspect="1"/>
          </p:cNvPicPr>
          <p:nvPr/>
        </p:nvPicPr>
        <p:blipFill>
          <a:blip r:embed="rId8"/>
          <a:stretch>
            <a:fillRect/>
          </a:stretch>
        </p:blipFill>
        <p:spPr>
          <a:xfrm>
            <a:off x="689177" y="2377774"/>
            <a:ext cx="4821432" cy="3725652"/>
          </a:xfrm>
          <a:prstGeom prst="rect">
            <a:avLst/>
          </a:prstGeom>
          <a:effectLst>
            <a:softEdge rad="63500"/>
          </a:effectLst>
        </p:spPr>
      </p:pic>
      <p:sp>
        <p:nvSpPr>
          <p:cNvPr id="23" name="TextBox 22">
            <a:extLst>
              <a:ext uri="{FF2B5EF4-FFF2-40B4-BE49-F238E27FC236}">
                <a16:creationId xmlns:a16="http://schemas.microsoft.com/office/drawing/2014/main" id="{DA0143E6-C48C-4259-82AD-4382193EAC4C}"/>
              </a:ext>
            </a:extLst>
          </p:cNvPr>
          <p:cNvSpPr txBox="1"/>
          <p:nvPr/>
        </p:nvSpPr>
        <p:spPr>
          <a:xfrm>
            <a:off x="1439942" y="6103426"/>
            <a:ext cx="3640740"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Fusion360 schematic of Geiger Counter Module</a:t>
            </a:r>
          </a:p>
        </p:txBody>
      </p:sp>
      <p:pic>
        <p:nvPicPr>
          <p:cNvPr id="26" name="Picture 2" descr="NASA Insignia Color">
            <a:extLst>
              <a:ext uri="{FF2B5EF4-FFF2-40B4-BE49-F238E27FC236}">
                <a16:creationId xmlns:a16="http://schemas.microsoft.com/office/drawing/2014/main" id="{FF72D207-A7F8-4FE7-9922-DC3F02B9BC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AZSGC_sunset">
            <a:extLst>
              <a:ext uri="{FF2B5EF4-FFF2-40B4-BE49-F238E27FC236}">
                <a16:creationId xmlns:a16="http://schemas.microsoft.com/office/drawing/2014/main" id="{707DEB73-BC3E-44A0-9766-F7FB4E0413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87E320D-9936-4F8C-88C9-0312B99AE80B}"/>
              </a:ext>
            </a:extLst>
          </p:cNvPr>
          <p:cNvPicPr>
            <a:picLocks noChangeAspect="1"/>
          </p:cNvPicPr>
          <p:nvPr/>
        </p:nvPicPr>
        <p:blipFill>
          <a:blip r:embed="rId11"/>
          <a:stretch>
            <a:fillRect/>
          </a:stretch>
        </p:blipFill>
        <p:spPr>
          <a:xfrm>
            <a:off x="357403" y="6247595"/>
            <a:ext cx="583321" cy="466657"/>
          </a:xfrm>
          <a:prstGeom prst="rect">
            <a:avLst/>
          </a:prstGeom>
        </p:spPr>
      </p:pic>
    </p:spTree>
    <p:extLst>
      <p:ext uri="{BB962C8B-B14F-4D97-AF65-F5344CB8AC3E}">
        <p14:creationId xmlns:p14="http://schemas.microsoft.com/office/powerpoint/2010/main" val="2442833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007768" y="443802"/>
            <a:ext cx="5520364" cy="466657"/>
          </a:xfrm>
        </p:spPr>
        <p:txBody>
          <a:bodyPr>
            <a:normAutofit/>
          </a:bodyPr>
          <a:lstStyle/>
          <a:p>
            <a:r>
              <a:rPr lang="en-US" sz="2400" b="1" dirty="0">
                <a:latin typeface="Space Mono" panose="02000509040000020004" pitchFamily="49" charset="0"/>
              </a:rPr>
              <a:t>MOSQUITO STUDY OVERVIEW</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391902" y="845665"/>
            <a:ext cx="5665120" cy="3059548"/>
          </a:xfrm>
        </p:spPr>
        <p:txBody>
          <a:bodyPr>
            <a:normAutofit fontScale="85000" lnSpcReduction="20000"/>
          </a:bodyPr>
          <a:lstStyle/>
          <a:p>
            <a:pPr rtl="0">
              <a:spcBef>
                <a:spcPts val="0"/>
              </a:spcBef>
              <a:spcAft>
                <a:spcPts val="0"/>
              </a:spcAft>
            </a:pPr>
            <a:r>
              <a:rPr lang="en-US" sz="2000" b="0" i="0" dirty="0">
                <a:effectLst/>
                <a:latin typeface="Space Mono" panose="02000509040000020004" pitchFamily="49" charset="0"/>
              </a:rPr>
              <a:t>I am currently studying the effects of ionizing radiation on the species Culex </a:t>
            </a:r>
            <a:r>
              <a:rPr lang="en-US" sz="2000" b="0" i="0" dirty="0" err="1">
                <a:effectLst/>
                <a:latin typeface="Space Mono" panose="02000509040000020004" pitchFamily="49" charset="0"/>
              </a:rPr>
              <a:t>pipens</a:t>
            </a:r>
            <a:r>
              <a:rPr lang="en-US" sz="2000" b="0" i="0" dirty="0">
                <a:effectLst/>
                <a:latin typeface="Space Mono" panose="02000509040000020004" pitchFamily="49" charset="0"/>
              </a:rPr>
              <a:t>. The objective of this project is to observe the direct damage pertaining to the mosquito’s DNA after being introduced to ionizing radiation while in flight.  I hope to examine an increased DNA fragmentation, clustered DNA damage, single-stranded breaks, base lesions within one or two helical turns of the DNA, and any other abnormalities viewable. </a:t>
            </a:r>
          </a:p>
          <a:p>
            <a:pPr rtl="0">
              <a:spcBef>
                <a:spcPts val="0"/>
              </a:spcBef>
              <a:spcAft>
                <a:spcPts val="0"/>
              </a:spcAft>
            </a:pPr>
            <a:endParaRPr lang="en-US" sz="2000" u="none" strike="noStrike" dirty="0">
              <a:latin typeface="Space Mono" panose="02000509040000020004" pitchFamily="49" charset="0"/>
            </a:endParaRPr>
          </a:p>
          <a:p>
            <a:pPr rtl="0">
              <a:spcBef>
                <a:spcPts val="0"/>
              </a:spcBef>
              <a:spcAft>
                <a:spcPts val="0"/>
              </a:spcAft>
            </a:pPr>
            <a:endParaRPr lang="en-US" sz="2000" b="0" i="0" dirty="0">
              <a:effectLst/>
              <a:latin typeface="Space Mono" panose="02000509040000020004" pitchFamily="49" charset="0"/>
            </a:endParaRPr>
          </a:p>
          <a:p>
            <a:pPr marL="285750" indent="-285750" rtl="0">
              <a:spcBef>
                <a:spcPts val="0"/>
              </a:spcBef>
              <a:spcAft>
                <a:spcPts val="0"/>
              </a:spcAft>
              <a:buFont typeface="Arial" panose="020B0604020202020204" pitchFamily="34" charset="0"/>
              <a:buChar char="•"/>
            </a:pPr>
            <a:r>
              <a:rPr lang="en-US" sz="1600" b="0" i="0" u="none" strike="noStrike" dirty="0">
                <a:effectLst/>
                <a:latin typeface="Space Mono" panose="02000509040000020004" pitchFamily="49" charset="0"/>
              </a:rPr>
              <a:t>PCR will be completed on April 16</a:t>
            </a:r>
            <a:r>
              <a:rPr lang="en-US" sz="1600" b="0" i="0" u="none" strike="noStrike" baseline="30000" dirty="0">
                <a:effectLst/>
                <a:latin typeface="Space Mono" panose="02000509040000020004" pitchFamily="49" charset="0"/>
              </a:rPr>
              <a:t>th</a:t>
            </a:r>
            <a:r>
              <a:rPr lang="en-US" sz="1600" b="0" i="0" u="none" strike="noStrike" dirty="0">
                <a:effectLst/>
                <a:latin typeface="Space Mono" panose="02000509040000020004" pitchFamily="49" charset="0"/>
              </a:rPr>
              <a:t> and results will be available April 17</a:t>
            </a:r>
            <a:r>
              <a:rPr lang="en-US" sz="1600" b="0" i="0" u="none" strike="noStrike" baseline="30000" dirty="0">
                <a:effectLst/>
                <a:latin typeface="Space Mono" panose="02000509040000020004" pitchFamily="49" charset="0"/>
              </a:rPr>
              <a:t>th</a:t>
            </a:r>
            <a:r>
              <a:rPr lang="en-US" sz="1600" b="0" i="0" u="none" strike="noStrike" dirty="0">
                <a:effectLst/>
                <a:latin typeface="Space Mono" panose="02000509040000020004" pitchFamily="49" charset="0"/>
              </a:rPr>
              <a:t>.</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5253789" y="817855"/>
            <a:ext cx="5803232"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5676" y="679742"/>
            <a:ext cx="276225" cy="276225"/>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3DD934A5-44A1-4EB4-A143-1BB1729E3DF1}"/>
              </a:ext>
            </a:extLst>
          </p:cNvPr>
          <p:cNvPicPr>
            <a:picLocks noChangeAspect="1"/>
          </p:cNvPicPr>
          <p:nvPr/>
        </p:nvPicPr>
        <p:blipFill>
          <a:blip r:embed="rId9"/>
          <a:stretch>
            <a:fillRect/>
          </a:stretch>
        </p:blipFill>
        <p:spPr>
          <a:xfrm>
            <a:off x="3135827" y="2268702"/>
            <a:ext cx="1740447" cy="2320596"/>
          </a:xfrm>
          <a:prstGeom prst="rect">
            <a:avLst/>
          </a:prstGeom>
          <a:effectLst>
            <a:softEdge rad="63500"/>
          </a:effectLst>
        </p:spPr>
      </p:pic>
      <p:pic>
        <p:nvPicPr>
          <p:cNvPr id="6" name="Picture 5" descr="A picture containing indoor, glass&#10;&#10;Description automatically generated">
            <a:extLst>
              <a:ext uri="{FF2B5EF4-FFF2-40B4-BE49-F238E27FC236}">
                <a16:creationId xmlns:a16="http://schemas.microsoft.com/office/drawing/2014/main" id="{CDACD85D-A29E-4777-841A-AD267C191730}"/>
              </a:ext>
            </a:extLst>
          </p:cNvPr>
          <p:cNvPicPr>
            <a:picLocks noChangeAspect="1"/>
          </p:cNvPicPr>
          <p:nvPr/>
        </p:nvPicPr>
        <p:blipFill rotWithShape="1">
          <a:blip r:embed="rId10"/>
          <a:srcRect l="11153" t="17807" r="23532" b="14066"/>
          <a:stretch/>
        </p:blipFill>
        <p:spPr>
          <a:xfrm>
            <a:off x="974918" y="991240"/>
            <a:ext cx="1705670" cy="2372157"/>
          </a:xfrm>
          <a:prstGeom prst="rect">
            <a:avLst/>
          </a:prstGeom>
          <a:effectLst>
            <a:softEdge rad="63500"/>
          </a:effectLst>
        </p:spPr>
      </p:pic>
      <p:pic>
        <p:nvPicPr>
          <p:cNvPr id="10" name="Picture 9" descr="A picture containing indoor, plastic&#10;&#10;Description automatically generated">
            <a:extLst>
              <a:ext uri="{FF2B5EF4-FFF2-40B4-BE49-F238E27FC236}">
                <a16:creationId xmlns:a16="http://schemas.microsoft.com/office/drawing/2014/main" id="{83B8BAC2-0DA3-49A9-AD74-CC51D5636E6B}"/>
              </a:ext>
            </a:extLst>
          </p:cNvPr>
          <p:cNvPicPr>
            <a:picLocks noChangeAspect="1"/>
          </p:cNvPicPr>
          <p:nvPr/>
        </p:nvPicPr>
        <p:blipFill>
          <a:blip r:embed="rId11"/>
          <a:stretch>
            <a:fillRect/>
          </a:stretch>
        </p:blipFill>
        <p:spPr>
          <a:xfrm>
            <a:off x="974918" y="3592533"/>
            <a:ext cx="1705670" cy="2274227"/>
          </a:xfrm>
          <a:prstGeom prst="rect">
            <a:avLst/>
          </a:prstGeom>
          <a:effectLst>
            <a:softEdge rad="63500"/>
          </a:effectLst>
        </p:spPr>
      </p:pic>
      <p:pic>
        <p:nvPicPr>
          <p:cNvPr id="14" name="Picture 13" descr="A picture containing indoor&#10;&#10;Description automatically generated">
            <a:extLst>
              <a:ext uri="{FF2B5EF4-FFF2-40B4-BE49-F238E27FC236}">
                <a16:creationId xmlns:a16="http://schemas.microsoft.com/office/drawing/2014/main" id="{774E8315-C689-4A24-817C-D61E36BA6298}"/>
              </a:ext>
            </a:extLst>
          </p:cNvPr>
          <p:cNvPicPr>
            <a:picLocks noChangeAspect="1"/>
          </p:cNvPicPr>
          <p:nvPr/>
        </p:nvPicPr>
        <p:blipFill>
          <a:blip r:embed="rId12"/>
          <a:stretch>
            <a:fillRect/>
          </a:stretch>
        </p:blipFill>
        <p:spPr>
          <a:xfrm>
            <a:off x="7614569" y="3940571"/>
            <a:ext cx="1740447" cy="2320596"/>
          </a:xfrm>
          <a:prstGeom prst="rect">
            <a:avLst/>
          </a:prstGeom>
          <a:effectLst>
            <a:softEdge rad="63500"/>
          </a:effectLst>
        </p:spPr>
      </p:pic>
      <p:pic>
        <p:nvPicPr>
          <p:cNvPr id="17" name="Picture 2" descr="NASA Insignia Color">
            <a:extLst>
              <a:ext uri="{FF2B5EF4-FFF2-40B4-BE49-F238E27FC236}">
                <a16:creationId xmlns:a16="http://schemas.microsoft.com/office/drawing/2014/main" id="{FA464DD4-E50F-440E-BB94-AAB3E278AB2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ZSGC_sunset">
            <a:extLst>
              <a:ext uri="{FF2B5EF4-FFF2-40B4-BE49-F238E27FC236}">
                <a16:creationId xmlns:a16="http://schemas.microsoft.com/office/drawing/2014/main" id="{B54E8032-5E21-4159-85AE-ADD5D8D3BD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2697A0C-F1B2-443B-B4EE-A8010388811D}"/>
              </a:ext>
            </a:extLst>
          </p:cNvPr>
          <p:cNvPicPr>
            <a:picLocks noChangeAspect="1"/>
          </p:cNvPicPr>
          <p:nvPr/>
        </p:nvPicPr>
        <p:blipFill>
          <a:blip r:embed="rId15"/>
          <a:stretch>
            <a:fillRect/>
          </a:stretch>
        </p:blipFill>
        <p:spPr>
          <a:xfrm>
            <a:off x="357403" y="6247595"/>
            <a:ext cx="583321" cy="466657"/>
          </a:xfrm>
          <a:prstGeom prst="rect">
            <a:avLst/>
          </a:prstGeom>
        </p:spPr>
      </p:pic>
    </p:spTree>
    <p:extLst>
      <p:ext uri="{BB962C8B-B14F-4D97-AF65-F5344CB8AC3E}">
        <p14:creationId xmlns:p14="http://schemas.microsoft.com/office/powerpoint/2010/main" val="82549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517939" y="704257"/>
            <a:ext cx="5827468" cy="466657"/>
          </a:xfrm>
        </p:spPr>
        <p:txBody>
          <a:bodyPr>
            <a:noAutofit/>
          </a:bodyPr>
          <a:lstStyle/>
          <a:p>
            <a:r>
              <a:rPr lang="en-US" sz="2400" b="1" dirty="0">
                <a:latin typeface="Space Mono" panose="02000509040000020004" pitchFamily="49" charset="0"/>
              </a:rPr>
              <a:t>MOSQUITO STUDY DATA COLLECTION</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17939" y="1203889"/>
            <a:ext cx="5921470" cy="1852206"/>
          </a:xfrm>
        </p:spPr>
        <p:txBody>
          <a:bodyPr>
            <a:noAutofit/>
          </a:bodyPr>
          <a:lstStyle/>
          <a:p>
            <a:r>
              <a:rPr lang="en-US" sz="1400" b="0" i="0" dirty="0">
                <a:effectLst/>
                <a:latin typeface="Space Mono" panose="02000509040000020004" pitchFamily="49" charset="0"/>
              </a:rPr>
              <a:t>The mosquitos will be onboard the payload for the duration of the flight. The mosquito’s DNA was isolated 24 hours pre-launch. There are four clear 3D-printed PETG test tubes in the payload. Each test tube contains four smaller PCR test tubes inside of it. The first two test tubes have four pupil-stage mosquitos in them, these are suspended in the fluid they are shipped in. One of the two test tubes will remain earthbound, while the other will go into orbit. The remaining two test tubes contain two mosquitos each in each tube. These two mosquitos have had all DNA extracted and placed in an AE Buffer (Tris-Cl &amp; EDTA). I divided the 100 microliters of isolated DNA into two PCR test tubes. With the same concept of one tube going into orbit, and the other remaining earthbound. Keeping two of the tubes earthbound will ensure the control in this experiment. Post-launch I will use PCR, electrophoresis (with the aid of </a:t>
            </a:r>
            <a:r>
              <a:rPr lang="en-US" sz="1400" b="0" i="0" dirty="0" err="1">
                <a:effectLst/>
                <a:latin typeface="Space Mono" panose="02000509040000020004" pitchFamily="49" charset="0"/>
              </a:rPr>
              <a:t>GelRed</a:t>
            </a:r>
            <a:r>
              <a:rPr lang="en-US" sz="1400" b="0" i="0" dirty="0">
                <a:effectLst/>
                <a:latin typeface="Space Mono" panose="02000509040000020004" pitchFamily="49" charset="0"/>
              </a:rPr>
              <a:t>) and DNA sequencing to conclude results. There is also a Geiger counter on board to detect and measure the amount of ionizing radiation introduced throughout the flight. The measurements will also ensure the parameters of the data collected throughout the experiment.</a:t>
            </a:r>
            <a:endParaRPr lang="en-US" sz="1400" dirty="0">
              <a:latin typeface="Space Mono" panose="02000509040000020004" pitchFamily="49" charset="0"/>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9" y="8639331"/>
              <a:ext cx="45719"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4571654" y="8630331"/>
                <a:ext cx="2285950" cy="27360"/>
              </a:xfrm>
              <a:prstGeom prst="rect">
                <a:avLst/>
              </a:prstGeom>
            </p:spPr>
          </p:pic>
        </mc:Fallback>
      </mc:AlternateContent>
      <p:cxnSp>
        <p:nvCxnSpPr>
          <p:cNvPr id="13" name="Straight Connector 12">
            <a:extLst>
              <a:ext uri="{FF2B5EF4-FFF2-40B4-BE49-F238E27FC236}">
                <a16:creationId xmlns:a16="http://schemas.microsoft.com/office/drawing/2014/main" id="{191E0807-25FE-46D5-B72C-4CDAA4C64B28}"/>
              </a:ext>
              <a:ext uri="{C183D7F6-B498-43B3-948B-1728B52AA6E4}">
                <adec:decorative xmlns:adec="http://schemas.microsoft.com/office/drawing/2017/decorative" val="1"/>
              </a:ext>
            </a:extLst>
          </p:cNvPr>
          <p:cNvCxnSpPr>
            <a:cxnSpLocks/>
          </p:cNvCxnSpPr>
          <p:nvPr/>
        </p:nvCxnSpPr>
        <p:spPr>
          <a:xfrm flipV="1">
            <a:off x="517939" y="1095592"/>
            <a:ext cx="5921471"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4" name="Picture 13" descr="Encircled red dot">
            <a:extLst>
              <a:ext uri="{FF2B5EF4-FFF2-40B4-BE49-F238E27FC236}">
                <a16:creationId xmlns:a16="http://schemas.microsoft.com/office/drawing/2014/main" id="{4B0998AF-8F7D-44AA-8B17-85921499F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410" y="1349947"/>
            <a:ext cx="293072" cy="276225"/>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ECB76BAA-48BE-4D0E-9578-F8B8CA280DE5}"/>
              </a:ext>
            </a:extLst>
          </p:cNvPr>
          <p:cNvPicPr>
            <a:picLocks noChangeAspect="1"/>
          </p:cNvPicPr>
          <p:nvPr/>
        </p:nvPicPr>
        <p:blipFill rotWithShape="1">
          <a:blip r:embed="rId6"/>
          <a:srcRect l="3116" t="25291" r="4471" b="10556"/>
          <a:stretch/>
        </p:blipFill>
        <p:spPr>
          <a:xfrm>
            <a:off x="7312102" y="598389"/>
            <a:ext cx="4246745" cy="2211485"/>
          </a:xfrm>
          <a:prstGeom prst="rect">
            <a:avLst/>
          </a:prstGeom>
          <a:effectLst>
            <a:softEdge rad="127000"/>
          </a:effectLst>
        </p:spPr>
      </p:pic>
      <p:sp>
        <p:nvSpPr>
          <p:cNvPr id="9" name="TextBox 8">
            <a:extLst>
              <a:ext uri="{FF2B5EF4-FFF2-40B4-BE49-F238E27FC236}">
                <a16:creationId xmlns:a16="http://schemas.microsoft.com/office/drawing/2014/main" id="{C7DE5FBF-44B5-491A-97C6-0B089D38441F}"/>
              </a:ext>
            </a:extLst>
          </p:cNvPr>
          <p:cNvSpPr txBox="1"/>
          <p:nvPr/>
        </p:nvSpPr>
        <p:spPr>
          <a:xfrm>
            <a:off x="7772198" y="2809874"/>
            <a:ext cx="3326552"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3D Printed Test Tube Rack and Test Tubes</a:t>
            </a:r>
          </a:p>
        </p:txBody>
      </p:sp>
      <p:pic>
        <p:nvPicPr>
          <p:cNvPr id="6" name="Picture 5" descr="A picture containing indoor, counter&#10;&#10;Description automatically generated">
            <a:extLst>
              <a:ext uri="{FF2B5EF4-FFF2-40B4-BE49-F238E27FC236}">
                <a16:creationId xmlns:a16="http://schemas.microsoft.com/office/drawing/2014/main" id="{E7598CFD-C841-4647-A032-CBDE7FC1B817}"/>
              </a:ext>
            </a:extLst>
          </p:cNvPr>
          <p:cNvPicPr>
            <a:picLocks noChangeAspect="1"/>
          </p:cNvPicPr>
          <p:nvPr/>
        </p:nvPicPr>
        <p:blipFill rotWithShape="1">
          <a:blip r:embed="rId7"/>
          <a:srcRect l="15242" t="23278" r="20000" b="24305"/>
          <a:stretch/>
        </p:blipFill>
        <p:spPr>
          <a:xfrm>
            <a:off x="7331639" y="3236834"/>
            <a:ext cx="4207670" cy="2554365"/>
          </a:xfrm>
          <a:prstGeom prst="rect">
            <a:avLst/>
          </a:prstGeom>
          <a:effectLst>
            <a:softEdge rad="127000"/>
          </a:effectLst>
        </p:spPr>
      </p:pic>
      <p:sp>
        <p:nvSpPr>
          <p:cNvPr id="12" name="TextBox 11">
            <a:extLst>
              <a:ext uri="{FF2B5EF4-FFF2-40B4-BE49-F238E27FC236}">
                <a16:creationId xmlns:a16="http://schemas.microsoft.com/office/drawing/2014/main" id="{0A069BAC-49F5-4D39-BAAC-6F98E9393E11}"/>
              </a:ext>
            </a:extLst>
          </p:cNvPr>
          <p:cNvSpPr txBox="1"/>
          <p:nvPr/>
        </p:nvSpPr>
        <p:spPr>
          <a:xfrm>
            <a:off x="7772198" y="5791199"/>
            <a:ext cx="3405099"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3D Printed Test Tubes Prepared for Flight</a:t>
            </a:r>
          </a:p>
        </p:txBody>
      </p:sp>
      <p:pic>
        <p:nvPicPr>
          <p:cNvPr id="17" name="Picture 2" descr="NASA Insignia Color">
            <a:extLst>
              <a:ext uri="{FF2B5EF4-FFF2-40B4-BE49-F238E27FC236}">
                <a16:creationId xmlns:a16="http://schemas.microsoft.com/office/drawing/2014/main" id="{035008BB-C567-4D1F-8923-DFF5D90A68B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ZSGC_sunset">
            <a:extLst>
              <a:ext uri="{FF2B5EF4-FFF2-40B4-BE49-F238E27FC236}">
                <a16:creationId xmlns:a16="http://schemas.microsoft.com/office/drawing/2014/main" id="{261DE8E6-28E6-418C-A1C3-BAB720BFBF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B2FA488-A538-4C04-B046-885FBF87D22D}"/>
              </a:ext>
            </a:extLst>
          </p:cNvPr>
          <p:cNvPicPr>
            <a:picLocks noChangeAspect="1"/>
          </p:cNvPicPr>
          <p:nvPr/>
        </p:nvPicPr>
        <p:blipFill>
          <a:blip r:embed="rId10"/>
          <a:stretch>
            <a:fillRect/>
          </a:stretch>
        </p:blipFill>
        <p:spPr>
          <a:xfrm>
            <a:off x="357403" y="6247595"/>
            <a:ext cx="583321" cy="466657"/>
          </a:xfrm>
          <a:prstGeom prst="rect">
            <a:avLst/>
          </a:prstGeom>
        </p:spPr>
      </p:pic>
    </p:spTree>
    <p:extLst>
      <p:ext uri="{BB962C8B-B14F-4D97-AF65-F5344CB8AC3E}">
        <p14:creationId xmlns:p14="http://schemas.microsoft.com/office/powerpoint/2010/main" val="1699019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5536657" y="436760"/>
            <a:ext cx="5520364" cy="466657"/>
          </a:xfrm>
        </p:spPr>
        <p:txBody>
          <a:bodyPr>
            <a:normAutofit/>
          </a:bodyPr>
          <a:lstStyle/>
          <a:p>
            <a:r>
              <a:rPr lang="en-US" sz="2400" b="1" dirty="0">
                <a:latin typeface="Space Mono" panose="02000509040000020004" pitchFamily="49" charset="0"/>
              </a:rPr>
              <a:t>WATER VAPOR QUALITY STUDY</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536658" y="946147"/>
            <a:ext cx="5520364" cy="2470060"/>
          </a:xfrm>
        </p:spPr>
        <p:txBody>
          <a:bodyPr>
            <a:normAutofit/>
          </a:bodyPr>
          <a:lstStyle/>
          <a:p>
            <a:r>
              <a:rPr lang="en-US" sz="1800" dirty="0">
                <a:latin typeface="Space Mono" panose="02000509040000020004" pitchFamily="49" charset="0"/>
              </a:rPr>
              <a:t>Our team is interested in studying how the upper atmosphere affects water vapor quality as well as the speed of sound. In order to collect and analyze this data we will compare our temperature, pressure, humidity and speed of sound data in order to generate graphs representing the water vapor pressure curve. </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5253789" y="827905"/>
            <a:ext cx="5803232"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5676" y="689792"/>
            <a:ext cx="276225" cy="276225"/>
          </a:xfrm>
          <a:prstGeom prst="rect">
            <a:avLst/>
          </a:prstGeom>
        </p:spPr>
      </p:pic>
      <p:pic>
        <p:nvPicPr>
          <p:cNvPr id="1034" name="Picture 10" descr="Chapter 2a: Pure Substances: Phase Change, Properties ...">
            <a:extLst>
              <a:ext uri="{FF2B5EF4-FFF2-40B4-BE49-F238E27FC236}">
                <a16:creationId xmlns:a16="http://schemas.microsoft.com/office/drawing/2014/main" id="{9F670EC1-B5B4-4999-ABD2-FC5BFC267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613" y="369668"/>
            <a:ext cx="3590925" cy="28081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CE5D9DB-1EA7-4687-989B-CFFA00AF1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076" y="3554782"/>
            <a:ext cx="3810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ble&#10;&#10;Description automatically generated">
            <a:extLst>
              <a:ext uri="{FF2B5EF4-FFF2-40B4-BE49-F238E27FC236}">
                <a16:creationId xmlns:a16="http://schemas.microsoft.com/office/drawing/2014/main" id="{0CD601F3-99C5-469E-80CE-3C75D99732B1}"/>
              </a:ext>
            </a:extLst>
          </p:cNvPr>
          <p:cNvPicPr>
            <a:picLocks noChangeAspect="1"/>
          </p:cNvPicPr>
          <p:nvPr/>
        </p:nvPicPr>
        <p:blipFill rotWithShape="1">
          <a:blip r:embed="rId8"/>
          <a:srcRect l="5208" t="2916" r="3472" b="75063"/>
          <a:stretch/>
        </p:blipFill>
        <p:spPr>
          <a:xfrm>
            <a:off x="5779163" y="3446354"/>
            <a:ext cx="5035352" cy="1517752"/>
          </a:xfrm>
          <a:prstGeom prst="rect">
            <a:avLst/>
          </a:prstGeom>
        </p:spPr>
      </p:pic>
      <p:pic>
        <p:nvPicPr>
          <p:cNvPr id="1042" name="Picture 18">
            <a:extLst>
              <a:ext uri="{FF2B5EF4-FFF2-40B4-BE49-F238E27FC236}">
                <a16:creationId xmlns:a16="http://schemas.microsoft.com/office/drawing/2014/main" id="{9B15CC38-F550-4076-8B7D-2E250CB618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0405" y="5235611"/>
            <a:ext cx="38100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ASA Insignia Color">
            <a:extLst>
              <a:ext uri="{FF2B5EF4-FFF2-40B4-BE49-F238E27FC236}">
                <a16:creationId xmlns:a16="http://schemas.microsoft.com/office/drawing/2014/main" id="{3C3834A5-709F-45D3-9629-2EE90F27EAF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ZSGC_sunset">
            <a:extLst>
              <a:ext uri="{FF2B5EF4-FFF2-40B4-BE49-F238E27FC236}">
                <a16:creationId xmlns:a16="http://schemas.microsoft.com/office/drawing/2014/main" id="{71E12F59-2846-44C5-83D4-67D9870856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054B66C-F7B6-433A-9BEA-569C1FF32B9D}"/>
              </a:ext>
            </a:extLst>
          </p:cNvPr>
          <p:cNvPicPr>
            <a:picLocks noChangeAspect="1"/>
          </p:cNvPicPr>
          <p:nvPr/>
        </p:nvPicPr>
        <p:blipFill>
          <a:blip r:embed="rId12"/>
          <a:stretch>
            <a:fillRect/>
          </a:stretch>
        </p:blipFill>
        <p:spPr>
          <a:xfrm>
            <a:off x="357403" y="6247595"/>
            <a:ext cx="583321" cy="466657"/>
          </a:xfrm>
          <a:prstGeom prst="rect">
            <a:avLst/>
          </a:prstGeom>
        </p:spPr>
      </p:pic>
    </p:spTree>
    <p:extLst>
      <p:ext uri="{BB962C8B-B14F-4D97-AF65-F5344CB8AC3E}">
        <p14:creationId xmlns:p14="http://schemas.microsoft.com/office/powerpoint/2010/main" val="291285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33152" y="1096725"/>
            <a:ext cx="6860951" cy="466657"/>
          </a:xfrm>
        </p:spPr>
        <p:txBody>
          <a:bodyPr>
            <a:noAutofit/>
          </a:bodyPr>
          <a:lstStyle/>
          <a:p>
            <a:r>
              <a:rPr lang="en-US" sz="2400" b="1" dirty="0">
                <a:latin typeface="Space Mono" panose="02000509040000020004" pitchFamily="49" charset="0"/>
              </a:rPr>
              <a:t>HC-SR04 ULTRASONIC DISTANCE SENSOR</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33151" y="1596357"/>
            <a:ext cx="6729455" cy="1852206"/>
          </a:xfrm>
        </p:spPr>
        <p:txBody>
          <a:bodyPr>
            <a:noAutofit/>
          </a:bodyPr>
          <a:lstStyle/>
          <a:p>
            <a:r>
              <a:rPr lang="en-US" sz="1800" dirty="0">
                <a:latin typeface="Space Mono" panose="02000509040000020004" pitchFamily="49" charset="0"/>
              </a:rPr>
              <a:t>The HC-SR04 is an ultrasonic distance sensor module capable of measuring distances of up to 4 meters with ±3mm accuracy. This sensor works by sending a distinct ultrasonic pulse out of one transducer while “listening” with the other and timing how long of a delay is between the transmitted and received signal. In our payload this sensor will be used to measure the speed of sound at a set distance of 10mm in order to calculate the water vapor quality inside the payload.</a:t>
            </a:r>
            <a:br>
              <a:rPr lang="en-US" sz="2400" dirty="0"/>
            </a:br>
            <a:endParaRPr lang="en-US" sz="1800" dirty="0">
              <a:latin typeface="Space Mono" panose="02000509040000020004" pitchFamily="49" charset="0"/>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9" y="8639331"/>
              <a:ext cx="45719"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4571654" y="8630331"/>
                <a:ext cx="2285950" cy="27360"/>
              </a:xfrm>
              <a:prstGeom prst="rect">
                <a:avLst/>
              </a:prstGeom>
            </p:spPr>
          </p:pic>
        </mc:Fallback>
      </mc:AlternateContent>
      <p:cxnSp>
        <p:nvCxnSpPr>
          <p:cNvPr id="13" name="Straight Connector 12">
            <a:extLst>
              <a:ext uri="{FF2B5EF4-FFF2-40B4-BE49-F238E27FC236}">
                <a16:creationId xmlns:a16="http://schemas.microsoft.com/office/drawing/2014/main" id="{191E0807-25FE-46D5-B72C-4CDAA4C64B28}"/>
              </a:ext>
              <a:ext uri="{C183D7F6-B498-43B3-948B-1728B52AA6E4}">
                <adec:decorative xmlns:adec="http://schemas.microsoft.com/office/drawing/2017/decorative" val="1"/>
              </a:ext>
            </a:extLst>
          </p:cNvPr>
          <p:cNvCxnSpPr>
            <a:cxnSpLocks/>
          </p:cNvCxnSpPr>
          <p:nvPr/>
        </p:nvCxnSpPr>
        <p:spPr>
          <a:xfrm flipV="1">
            <a:off x="633153" y="1458244"/>
            <a:ext cx="6729456" cy="29819"/>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4" name="Picture 13" descr="Encircled red dot">
            <a:extLst>
              <a:ext uri="{FF2B5EF4-FFF2-40B4-BE49-F238E27FC236}">
                <a16:creationId xmlns:a16="http://schemas.microsoft.com/office/drawing/2014/main" id="{4B0998AF-8F7D-44AA-8B17-85921499F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073" y="1320132"/>
            <a:ext cx="293072" cy="276225"/>
          </a:xfrm>
          <a:prstGeom prst="rect">
            <a:avLst/>
          </a:prstGeom>
        </p:spPr>
      </p:pic>
      <p:pic>
        <p:nvPicPr>
          <p:cNvPr id="2052" name="Picture 4" descr="HC-SR04 Ultrasonic Sensor - XiaoR Geek Official Store">
            <a:extLst>
              <a:ext uri="{FF2B5EF4-FFF2-40B4-BE49-F238E27FC236}">
                <a16:creationId xmlns:a16="http://schemas.microsoft.com/office/drawing/2014/main" id="{E5DF59AF-F1E5-4BBC-8FAA-6A3F0FF14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3216" y="1545636"/>
            <a:ext cx="3755631" cy="37556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BAC0CC-46C3-4EDC-8483-947CE61687B5}"/>
              </a:ext>
            </a:extLst>
          </p:cNvPr>
          <p:cNvSpPr txBox="1"/>
          <p:nvPr/>
        </p:nvSpPr>
        <p:spPr>
          <a:xfrm>
            <a:off x="9038868" y="5178156"/>
            <a:ext cx="1284326"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HC-SR04 Module</a:t>
            </a:r>
          </a:p>
        </p:txBody>
      </p:sp>
      <p:cxnSp>
        <p:nvCxnSpPr>
          <p:cNvPr id="10" name="Straight Arrow Connector 9">
            <a:extLst>
              <a:ext uri="{FF2B5EF4-FFF2-40B4-BE49-F238E27FC236}">
                <a16:creationId xmlns:a16="http://schemas.microsoft.com/office/drawing/2014/main" id="{20E5BEC8-377D-4218-92FC-3CC35066874A}"/>
              </a:ext>
            </a:extLst>
          </p:cNvPr>
          <p:cNvCxnSpPr>
            <a:cxnSpLocks/>
          </p:cNvCxnSpPr>
          <p:nvPr/>
        </p:nvCxnSpPr>
        <p:spPr>
          <a:xfrm>
            <a:off x="10115550" y="1113129"/>
            <a:ext cx="207644" cy="45025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B23B7952-449F-4734-A527-83EF71DA8C46}"/>
              </a:ext>
            </a:extLst>
          </p:cNvPr>
          <p:cNvSpPr txBox="1"/>
          <p:nvPr/>
        </p:nvSpPr>
        <p:spPr>
          <a:xfrm>
            <a:off x="8722145" y="850504"/>
            <a:ext cx="2226367" cy="246221"/>
          </a:xfrm>
          <a:prstGeom prst="rect">
            <a:avLst/>
          </a:prstGeom>
          <a:noFill/>
        </p:spPr>
        <p:txBody>
          <a:bodyPr wrap="square" rtlCol="0">
            <a:spAutoFit/>
          </a:bodyPr>
          <a:lstStyle/>
          <a:p>
            <a:r>
              <a:rPr lang="en-US" sz="1000" b="1" dirty="0">
                <a:solidFill>
                  <a:schemeClr val="bg1"/>
                </a:solidFill>
                <a:latin typeface="Space Mono" panose="02000509040000020004" pitchFamily="49" charset="0"/>
              </a:rPr>
              <a:t>Ultrasonic Transducers</a:t>
            </a:r>
          </a:p>
        </p:txBody>
      </p:sp>
      <p:cxnSp>
        <p:nvCxnSpPr>
          <p:cNvPr id="12" name="Straight Arrow Connector 11">
            <a:extLst>
              <a:ext uri="{FF2B5EF4-FFF2-40B4-BE49-F238E27FC236}">
                <a16:creationId xmlns:a16="http://schemas.microsoft.com/office/drawing/2014/main" id="{B43145AB-87ED-45C8-8CAB-DBE373EA7E66}"/>
              </a:ext>
            </a:extLst>
          </p:cNvPr>
          <p:cNvCxnSpPr>
            <a:cxnSpLocks/>
          </p:cNvCxnSpPr>
          <p:nvPr/>
        </p:nvCxnSpPr>
        <p:spPr>
          <a:xfrm flipH="1">
            <a:off x="9098968" y="1096725"/>
            <a:ext cx="97420" cy="44891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21" name="Picture 2" descr="NASA Insignia Color">
            <a:extLst>
              <a:ext uri="{FF2B5EF4-FFF2-40B4-BE49-F238E27FC236}">
                <a16:creationId xmlns:a16="http://schemas.microsoft.com/office/drawing/2014/main" id="{4A55705B-1C85-4842-AD41-A277092157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ZSGC_sunset">
            <a:extLst>
              <a:ext uri="{FF2B5EF4-FFF2-40B4-BE49-F238E27FC236}">
                <a16:creationId xmlns:a16="http://schemas.microsoft.com/office/drawing/2014/main" id="{28E7A18E-529F-4374-B987-1ADC4061DA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C5B4A4A-0CB4-418C-9444-55971FD32BAB}"/>
              </a:ext>
            </a:extLst>
          </p:cNvPr>
          <p:cNvPicPr>
            <a:picLocks noChangeAspect="1"/>
          </p:cNvPicPr>
          <p:nvPr/>
        </p:nvPicPr>
        <p:blipFill>
          <a:blip r:embed="rId9"/>
          <a:stretch>
            <a:fillRect/>
          </a:stretch>
        </p:blipFill>
        <p:spPr>
          <a:xfrm>
            <a:off x="357403" y="6247595"/>
            <a:ext cx="583321" cy="466657"/>
          </a:xfrm>
          <a:prstGeom prst="rect">
            <a:avLst/>
          </a:prstGeom>
        </p:spPr>
      </p:pic>
    </p:spTree>
    <p:extLst>
      <p:ext uri="{BB962C8B-B14F-4D97-AF65-F5344CB8AC3E}">
        <p14:creationId xmlns:p14="http://schemas.microsoft.com/office/powerpoint/2010/main" val="358151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1578340" y="616624"/>
            <a:ext cx="9035320" cy="1384350"/>
          </a:xfrm>
        </p:spPr>
        <p:txBody>
          <a:bodyPr>
            <a:noAutofit/>
          </a:bodyPr>
          <a:lstStyle/>
          <a:p>
            <a:pPr algn="ctr"/>
            <a:r>
              <a:rPr lang="en-US" sz="3200" b="1" dirty="0">
                <a:latin typeface="Space Mono" panose="02000509040000020004" pitchFamily="49" charset="0"/>
              </a:rPr>
              <a:t>Special Thanks to:</a:t>
            </a:r>
            <a:br>
              <a:rPr lang="en-US" sz="3200" b="1" dirty="0">
                <a:latin typeface="Space Mono" panose="02000509040000020004" pitchFamily="49" charset="0"/>
              </a:rPr>
            </a:br>
            <a:br>
              <a:rPr lang="en-US" sz="3200" b="1" dirty="0">
                <a:latin typeface="Space Mono" panose="02000509040000020004" pitchFamily="49" charset="0"/>
              </a:rPr>
            </a:br>
            <a:r>
              <a:rPr lang="en-US" sz="2800" b="1" dirty="0">
                <a:latin typeface="Space Mono" panose="02000509040000020004" pitchFamily="49" charset="0"/>
              </a:rPr>
              <a:t>AnnMarie Condes</a:t>
            </a:r>
            <a:br>
              <a:rPr lang="en-US" sz="2800" b="1" dirty="0">
                <a:latin typeface="Space Mono" panose="02000509040000020004" pitchFamily="49" charset="0"/>
              </a:rPr>
            </a:br>
            <a:r>
              <a:rPr lang="en-US" sz="2800" b="1" dirty="0">
                <a:latin typeface="Space Mono" panose="02000509040000020004" pitchFamily="49" charset="0"/>
              </a:rPr>
              <a:t>Liz </a:t>
            </a:r>
            <a:r>
              <a:rPr lang="en-US" sz="2800" b="1" dirty="0" err="1">
                <a:latin typeface="Space Mono" panose="02000509040000020004" pitchFamily="49" charset="0"/>
              </a:rPr>
              <a:t>Dahlmann</a:t>
            </a:r>
            <a:br>
              <a:rPr lang="en-US" sz="2800" b="1" dirty="0">
                <a:latin typeface="Space Mono" panose="02000509040000020004" pitchFamily="49" charset="0"/>
              </a:rPr>
            </a:br>
            <a:r>
              <a:rPr lang="en-US" sz="2800" b="1" dirty="0">
                <a:latin typeface="Space Mono" panose="02000509040000020004" pitchFamily="49" charset="0"/>
              </a:rPr>
              <a:t>Michelle Coe</a:t>
            </a:r>
            <a:br>
              <a:rPr lang="en-US" sz="2800" b="1" dirty="0">
                <a:latin typeface="Space Mono" panose="02000509040000020004" pitchFamily="49" charset="0"/>
              </a:rPr>
            </a:br>
            <a:r>
              <a:rPr lang="en-US" sz="2800" b="1" dirty="0">
                <a:latin typeface="Space Mono" panose="02000509040000020004" pitchFamily="49" charset="0"/>
              </a:rPr>
              <a:t>Arizona Space Grant Consortium</a:t>
            </a:r>
            <a:br>
              <a:rPr lang="en-US" sz="2800" b="1" dirty="0">
                <a:latin typeface="Space Mono" panose="02000509040000020004" pitchFamily="49" charset="0"/>
              </a:rPr>
            </a:br>
            <a:r>
              <a:rPr lang="en-US" sz="2800" b="1" dirty="0">
                <a:latin typeface="Space Mono" panose="02000509040000020004" pitchFamily="49" charset="0"/>
              </a:rPr>
              <a:t>Arizona Near Space Research</a:t>
            </a:r>
            <a:br>
              <a:rPr lang="en-US" sz="2800" b="1" dirty="0">
                <a:latin typeface="Space Mono" panose="02000509040000020004" pitchFamily="49" charset="0"/>
              </a:rPr>
            </a:br>
            <a:r>
              <a:rPr lang="en-US" sz="2800" b="1" dirty="0">
                <a:latin typeface="Space Mono" panose="02000509040000020004" pitchFamily="49" charset="0"/>
              </a:rPr>
              <a:t>NASA</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pic>
        <p:nvPicPr>
          <p:cNvPr id="2050" name="Picture 2" descr="NASA Insignia Color">
            <a:extLst>
              <a:ext uri="{FF2B5EF4-FFF2-40B4-BE49-F238E27FC236}">
                <a16:creationId xmlns:a16="http://schemas.microsoft.com/office/drawing/2014/main" id="{733C35BB-01D9-4727-A3F3-2BFF2A0764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217"/>
          <a:stretch/>
        </p:blipFill>
        <p:spPr bwMode="auto">
          <a:xfrm>
            <a:off x="4955886" y="4389195"/>
            <a:ext cx="2280227" cy="1988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ZSGC_sunset">
            <a:extLst>
              <a:ext uri="{FF2B5EF4-FFF2-40B4-BE49-F238E27FC236}">
                <a16:creationId xmlns:a16="http://schemas.microsoft.com/office/drawing/2014/main" id="{43ADEF81-4186-4FB1-BFB1-0EFBA5F39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9003" y="4386121"/>
            <a:ext cx="1490188" cy="1988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DB20F6-456D-476E-A3E2-F5AE876F080E}"/>
              </a:ext>
            </a:extLst>
          </p:cNvPr>
          <p:cNvPicPr>
            <a:picLocks noChangeAspect="1"/>
          </p:cNvPicPr>
          <p:nvPr/>
        </p:nvPicPr>
        <p:blipFill>
          <a:blip r:embed="rId7"/>
          <a:stretch>
            <a:fillRect/>
          </a:stretch>
        </p:blipFill>
        <p:spPr>
          <a:xfrm>
            <a:off x="1578340" y="4386121"/>
            <a:ext cx="1594656" cy="1991375"/>
          </a:xfrm>
          <a:prstGeom prst="rect">
            <a:avLst/>
          </a:prstGeom>
        </p:spPr>
      </p:pic>
    </p:spTree>
    <p:extLst>
      <p:ext uri="{BB962C8B-B14F-4D97-AF65-F5344CB8AC3E}">
        <p14:creationId xmlns:p14="http://schemas.microsoft.com/office/powerpoint/2010/main" val="795724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2671010" y="2736825"/>
            <a:ext cx="6849979" cy="1384350"/>
          </a:xfrm>
        </p:spPr>
        <p:txBody>
          <a:bodyPr>
            <a:noAutofit/>
          </a:bodyPr>
          <a:lstStyle/>
          <a:p>
            <a:pPr algn="ctr"/>
            <a:r>
              <a:rPr lang="en-US" sz="3200" b="1" dirty="0">
                <a:latin typeface="Space Mono" panose="02000509040000020004" pitchFamily="49" charset="0"/>
              </a:rPr>
              <a:t>Thank You</a:t>
            </a:r>
            <a:br>
              <a:rPr lang="en-US" sz="3200" b="1" dirty="0">
                <a:latin typeface="Space Mono" panose="02000509040000020004" pitchFamily="49" charset="0"/>
              </a:rPr>
            </a:br>
            <a:br>
              <a:rPr lang="en-US" sz="3200" b="1" dirty="0">
                <a:latin typeface="Space Mono" panose="02000509040000020004" pitchFamily="49" charset="0"/>
              </a:rPr>
            </a:br>
            <a:r>
              <a:rPr lang="en-US" sz="3200" b="1" dirty="0">
                <a:latin typeface="Space Mono" panose="02000509040000020004" pitchFamily="49" charset="0"/>
              </a:rPr>
              <a:t>Any Questions Or Comments?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spTree>
    <p:extLst>
      <p:ext uri="{BB962C8B-B14F-4D97-AF65-F5344CB8AC3E}">
        <p14:creationId xmlns:p14="http://schemas.microsoft.com/office/powerpoint/2010/main" val="231076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6"/>
              <a:stretch>
                <a:fillRect/>
              </a:stretch>
            </p:blipFill>
            <p:spPr>
              <a:xfrm>
                <a:off x="3829395" y="7363005"/>
                <a:ext cx="18000" cy="27360"/>
              </a:xfrm>
              <a:prstGeom prst="rect">
                <a:avLst/>
              </a:prstGeom>
            </p:spPr>
          </p:pic>
        </mc:Fallback>
      </mc:AlternateContent>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447101" y="1600155"/>
            <a:ext cx="4396110" cy="4021205"/>
          </a:xfrm>
        </p:spPr>
        <p:txBody>
          <a:bodyPr>
            <a:normAutofit lnSpcReduction="10000"/>
          </a:bodyPr>
          <a:lstStyle/>
          <a:p>
            <a:pPr marL="285750" indent="-285750">
              <a:buFont typeface="Arial" panose="020B0604020202020204" pitchFamily="34" charset="0"/>
              <a:buChar char="•"/>
            </a:pPr>
            <a:r>
              <a:rPr lang="en-US" sz="1800" b="0" i="0" u="none" strike="noStrike" dirty="0">
                <a:solidFill>
                  <a:srgbClr val="FFFFFF"/>
                </a:solidFill>
                <a:effectLst/>
                <a:latin typeface="Space Mono" panose="02000509040000020004" pitchFamily="49" charset="0"/>
              </a:rPr>
              <a:t>Payload capable of measuring altitude, pressure, temperature, humidity, light intensity, acceleration, rotation, speed of sound, and radiation.</a:t>
            </a:r>
          </a:p>
          <a:p>
            <a:pPr marL="285750" indent="-285750">
              <a:buFont typeface="Arial" panose="020B0604020202020204" pitchFamily="34" charset="0"/>
              <a:buChar char="•"/>
            </a:pPr>
            <a:r>
              <a:rPr lang="en-US" sz="1800" b="0" i="0" u="none" strike="noStrike" dirty="0">
                <a:solidFill>
                  <a:srgbClr val="FFFFFF"/>
                </a:solidFill>
                <a:effectLst/>
                <a:latin typeface="Space Mono" panose="02000509040000020004" pitchFamily="49" charset="0"/>
              </a:rPr>
              <a:t>Conducting research to determine the effects of ionizing radiation on samples of Culex </a:t>
            </a:r>
            <a:r>
              <a:rPr lang="en-US" sz="1800" b="0" i="0" u="none" strike="noStrike" dirty="0" err="1">
                <a:solidFill>
                  <a:srgbClr val="FFFFFF"/>
                </a:solidFill>
                <a:effectLst/>
                <a:latin typeface="Space Mono" panose="02000509040000020004" pitchFamily="49" charset="0"/>
              </a:rPr>
              <a:t>pipen</a:t>
            </a:r>
            <a:r>
              <a:rPr lang="en-US" sz="1800" b="0" i="0" u="none" strike="noStrike" dirty="0">
                <a:solidFill>
                  <a:srgbClr val="FFFFFF"/>
                </a:solidFill>
                <a:effectLst/>
                <a:latin typeface="Space Mono" panose="02000509040000020004" pitchFamily="49" charset="0"/>
              </a:rPr>
              <a:t>, a species of mosquitoes.</a:t>
            </a:r>
          </a:p>
          <a:p>
            <a:pPr marL="285750" indent="-285750">
              <a:buFont typeface="Arial" panose="020B0604020202020204" pitchFamily="34" charset="0"/>
              <a:buChar char="•"/>
            </a:pPr>
            <a:r>
              <a:rPr lang="en-US" sz="1800" dirty="0">
                <a:latin typeface="Space Mono" panose="02000509040000020004" pitchFamily="49" charset="0"/>
              </a:rPr>
              <a:t>Conducting upper atmospheric research in order to calculate the water vapor quality inside the payload.</a:t>
            </a:r>
          </a:p>
        </p:txBody>
      </p:sp>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359257" y="1067710"/>
            <a:ext cx="2300053" cy="495232"/>
          </a:xfrm>
        </p:spPr>
        <p:txBody>
          <a:bodyPr>
            <a:normAutofit/>
          </a:bodyPr>
          <a:lstStyle/>
          <a:p>
            <a:r>
              <a:rPr lang="en-US" sz="2400" b="1" dirty="0">
                <a:latin typeface="Space Mono" panose="02000509040000020004" pitchFamily="49" charset="0"/>
              </a:rPr>
              <a:t>OBJECTIVES</a:t>
            </a:r>
          </a:p>
        </p:txBody>
      </p:sp>
      <p:cxnSp>
        <p:nvCxnSpPr>
          <p:cNvPr id="8" name="Straight Connector 7">
            <a:extLst>
              <a:ext uri="{FF2B5EF4-FFF2-40B4-BE49-F238E27FC236}">
                <a16:creationId xmlns:a16="http://schemas.microsoft.com/office/drawing/2014/main" id="{1117C1C8-A331-49EA-BD8E-E81FAE3E7B81}"/>
              </a:ext>
              <a:ext uri="{C183D7F6-B498-43B3-948B-1728B52AA6E4}">
                <adec:decorative xmlns:adec="http://schemas.microsoft.com/office/drawing/2017/decorative" val="1"/>
              </a:ext>
            </a:extLst>
          </p:cNvPr>
          <p:cNvCxnSpPr>
            <a:cxnSpLocks/>
          </p:cNvCxnSpPr>
          <p:nvPr/>
        </p:nvCxnSpPr>
        <p:spPr>
          <a:xfrm flipV="1">
            <a:off x="447101" y="1464897"/>
            <a:ext cx="4308266"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9" name="Picture 8" descr="Encircled red dot">
            <a:extLst>
              <a:ext uri="{FF2B5EF4-FFF2-40B4-BE49-F238E27FC236}">
                <a16:creationId xmlns:a16="http://schemas.microsoft.com/office/drawing/2014/main" id="{F8C815BC-6E3E-4CAA-BE8D-78D6CBB9E2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8831" y="1323930"/>
            <a:ext cx="293072" cy="276225"/>
          </a:xfrm>
          <a:prstGeom prst="rect">
            <a:avLst/>
          </a:prstGeom>
        </p:spPr>
      </p:pic>
      <p:pic>
        <p:nvPicPr>
          <p:cNvPr id="13" name="Picture 12">
            <a:extLst>
              <a:ext uri="{FF2B5EF4-FFF2-40B4-BE49-F238E27FC236}">
                <a16:creationId xmlns:a16="http://schemas.microsoft.com/office/drawing/2014/main" id="{48A51561-C805-4D3E-8C33-19D5F0B82B19}"/>
              </a:ext>
            </a:extLst>
          </p:cNvPr>
          <p:cNvPicPr>
            <a:picLocks noChangeAspect="1"/>
          </p:cNvPicPr>
          <p:nvPr/>
        </p:nvPicPr>
        <p:blipFill rotWithShape="1">
          <a:blip r:embed="rId8"/>
          <a:srcRect l="11568" t="9445" r="23232"/>
          <a:stretch/>
        </p:blipFill>
        <p:spPr>
          <a:xfrm>
            <a:off x="5154500" y="2336747"/>
            <a:ext cx="2446413" cy="2548020"/>
          </a:xfrm>
          <a:prstGeom prst="rect">
            <a:avLst/>
          </a:prstGeom>
          <a:effectLst>
            <a:softEdge rad="63500"/>
          </a:effectLst>
        </p:spPr>
      </p:pic>
      <p:pic>
        <p:nvPicPr>
          <p:cNvPr id="1026" name="Picture 2" descr="A close up of a cluttered table&#10;&#10;Description automatically generated">
            <a:extLst>
              <a:ext uri="{FF2B5EF4-FFF2-40B4-BE49-F238E27FC236}">
                <a16:creationId xmlns:a16="http://schemas.microsoft.com/office/drawing/2014/main" id="{4C079741-E699-4C5F-A777-DD5113B48F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365" r="21868"/>
          <a:stretch/>
        </p:blipFill>
        <p:spPr bwMode="auto">
          <a:xfrm>
            <a:off x="8113996" y="2336747"/>
            <a:ext cx="3551503" cy="25480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87C5CE-8989-42C9-9E8A-BAA4D19D6C4F}"/>
              </a:ext>
            </a:extLst>
          </p:cNvPr>
          <p:cNvSpPr txBox="1"/>
          <p:nvPr/>
        </p:nvSpPr>
        <p:spPr>
          <a:xfrm>
            <a:off x="5539175" y="4884767"/>
            <a:ext cx="1677062"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Spring 2021 Payload</a:t>
            </a:r>
          </a:p>
        </p:txBody>
      </p:sp>
      <p:sp>
        <p:nvSpPr>
          <p:cNvPr id="16" name="TextBox 15">
            <a:extLst>
              <a:ext uri="{FF2B5EF4-FFF2-40B4-BE49-F238E27FC236}">
                <a16:creationId xmlns:a16="http://schemas.microsoft.com/office/drawing/2014/main" id="{F29B2E2D-CED7-4C70-A4B4-5A95461D19A4}"/>
              </a:ext>
            </a:extLst>
          </p:cNvPr>
          <p:cNvSpPr txBox="1"/>
          <p:nvPr/>
        </p:nvSpPr>
        <p:spPr>
          <a:xfrm>
            <a:off x="9051216" y="4884767"/>
            <a:ext cx="1519968"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Fall 2020 Payload</a:t>
            </a:r>
          </a:p>
        </p:txBody>
      </p:sp>
      <p:pic>
        <p:nvPicPr>
          <p:cNvPr id="23" name="Picture 2" descr="NASA Insignia Color">
            <a:extLst>
              <a:ext uri="{FF2B5EF4-FFF2-40B4-BE49-F238E27FC236}">
                <a16:creationId xmlns:a16="http://schemas.microsoft.com/office/drawing/2014/main" id="{E5F132DE-5C55-4651-AFA8-886F08919CD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ZSGC_sunset">
            <a:extLst>
              <a:ext uri="{FF2B5EF4-FFF2-40B4-BE49-F238E27FC236}">
                <a16:creationId xmlns:a16="http://schemas.microsoft.com/office/drawing/2014/main" id="{0246DF83-BF0D-4D86-A8D7-0C7083C55B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0C2F083-26ED-48F3-ADC2-498DE22FEA3D}"/>
              </a:ext>
            </a:extLst>
          </p:cNvPr>
          <p:cNvPicPr>
            <a:picLocks noChangeAspect="1"/>
          </p:cNvPicPr>
          <p:nvPr/>
        </p:nvPicPr>
        <p:blipFill>
          <a:blip r:embed="rId12"/>
          <a:stretch>
            <a:fillRect/>
          </a:stretch>
        </p:blipFill>
        <p:spPr>
          <a:xfrm>
            <a:off x="357403" y="6247595"/>
            <a:ext cx="583321" cy="466657"/>
          </a:xfrm>
          <a:prstGeom prst="rect">
            <a:avLst/>
          </a:prstGeom>
        </p:spPr>
      </p:pic>
    </p:spTree>
    <p:extLst>
      <p:ext uri="{BB962C8B-B14F-4D97-AF65-F5344CB8AC3E}">
        <p14:creationId xmlns:p14="http://schemas.microsoft.com/office/powerpoint/2010/main" val="371852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7275739" y="676049"/>
            <a:ext cx="3058886" cy="495232"/>
          </a:xfrm>
        </p:spPr>
        <p:txBody>
          <a:bodyPr>
            <a:normAutofit/>
          </a:bodyPr>
          <a:lstStyle/>
          <a:p>
            <a:r>
              <a:rPr lang="en-US" sz="2400" b="1" dirty="0">
                <a:latin typeface="Space Mono" panose="02000509040000020004" pitchFamily="49" charset="0"/>
              </a:rPr>
              <a:t>PAYLOAD DESIGN</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7343417" y="1259896"/>
            <a:ext cx="4631331" cy="1852420"/>
          </a:xfrm>
        </p:spPr>
        <p:txBody>
          <a:bodyPr>
            <a:noAutofit/>
          </a:bodyPr>
          <a:lstStyle/>
          <a:p>
            <a:r>
              <a:rPr lang="en-US" sz="1800" dirty="0">
                <a:latin typeface="Space Mono" panose="02000509040000020004" pitchFamily="49" charset="0"/>
              </a:rPr>
              <a:t>One of the main focuses of our team this semester was centered around redesigning our payload capsule. We decided to implement an experimental mounting mechanism for attaching our payload to the balloon. Unfortunately, our payload capsule tore itself apart during flight and was lost with no recoverable data. Despite our loss, we learned valuable information regarding our choice of material and the limitations of 3D printed components.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29395" y="7363005"/>
                <a:ext cx="18000" cy="27360"/>
              </a:xfrm>
              <a:prstGeom prst="rect">
                <a:avLst/>
              </a:prstGeom>
            </p:spPr>
          </p:pic>
        </mc:Fallback>
      </mc:AlternateContent>
      <p:cxnSp>
        <p:nvCxnSpPr>
          <p:cNvPr id="27" name="Straight Connector 26">
            <a:extLst>
              <a:ext uri="{FF2B5EF4-FFF2-40B4-BE49-F238E27FC236}">
                <a16:creationId xmlns:a16="http://schemas.microsoft.com/office/drawing/2014/main" id="{0B345495-41F2-402E-9080-367F630D0AAB}"/>
              </a:ext>
              <a:ext uri="{C183D7F6-B498-43B3-948B-1728B52AA6E4}">
                <adec:decorative xmlns:adec="http://schemas.microsoft.com/office/drawing/2017/decorative" val="1"/>
              </a:ext>
            </a:extLst>
          </p:cNvPr>
          <p:cNvCxnSpPr>
            <a:cxnSpLocks/>
          </p:cNvCxnSpPr>
          <p:nvPr/>
        </p:nvCxnSpPr>
        <p:spPr>
          <a:xfrm flipV="1">
            <a:off x="7275739" y="1171281"/>
            <a:ext cx="3495725"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8" name="Picture 27" descr="Encircled red dot">
            <a:extLst>
              <a:ext uri="{FF2B5EF4-FFF2-40B4-BE49-F238E27FC236}">
                <a16:creationId xmlns:a16="http://schemas.microsoft.com/office/drawing/2014/main" id="{3D162138-6474-4E49-9953-36082E7E62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0680" y="1033169"/>
            <a:ext cx="293072" cy="276225"/>
          </a:xfrm>
          <a:prstGeom prst="rect">
            <a:avLst/>
          </a:prstGeom>
        </p:spPr>
      </p:pic>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FF90CF2A-B56D-4AE0-AED5-5F963D32B4BE}"/>
                  </a:ext>
                </a:extLst>
              </p:cNvPr>
              <p:cNvGraphicFramePr>
                <a:graphicFrameLocks noChangeAspect="1"/>
              </p:cNvGraphicFramePr>
              <p:nvPr>
                <p:extLst>
                  <p:ext uri="{D42A27DB-BD31-4B8C-83A1-F6EECF244321}">
                    <p14:modId xmlns:p14="http://schemas.microsoft.com/office/powerpoint/2010/main" val="260910971"/>
                  </p:ext>
                </p:extLst>
              </p:nvPr>
            </p:nvGraphicFramePr>
            <p:xfrm>
              <a:off x="2529774" y="434856"/>
              <a:ext cx="2617242" cy="5988288"/>
            </p:xfrm>
            <a:graphic>
              <a:graphicData uri="http://schemas.microsoft.com/office/drawing/2017/model3d">
                <am3d:model3d r:embed="rId11">
                  <am3d:spPr>
                    <a:xfrm>
                      <a:off x="0" y="0"/>
                      <a:ext cx="2617242" cy="5988288"/>
                    </a:xfrm>
                    <a:prstGeom prst="rect">
                      <a:avLst/>
                    </a:prstGeom>
                  </am3d:spPr>
                  <am3d:camera>
                    <am3d:pos x="0" y="0" z="54173729"/>
                    <am3d:up dx="0" dy="36000000" dz="0"/>
                    <am3d:lookAt x="0" y="0" z="0"/>
                    <am3d:perspective fov="2700000"/>
                  </am3d:camera>
                  <am3d:trans>
                    <am3d:meterPerModelUnit n="2525" d="1000000"/>
                    <am3d:preTrans dx="1318215" dy="-18000000" dz="-1227394"/>
                    <am3d:scale>
                      <am3d:sx n="1000000" d="1000000"/>
                      <am3d:sy n="1000000" d="1000000"/>
                      <am3d:sz n="1000000" d="1000000"/>
                    </am3d:scale>
                    <am3d:rot ax="1200000"/>
                    <am3d:postTrans dx="0" dy="0" dz="0"/>
                  </am3d:trans>
                  <am3d:raster rName="Office3DRenderer" rVer="16.0.8326">
                    <am3d:blip r:embed="rId12"/>
                  </am3d:raster>
                  <am3d:objViewport viewportSz="7014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FF90CF2A-B56D-4AE0-AED5-5F963D32B4BE}"/>
                  </a:ext>
                </a:extLst>
              </p:cNvPr>
              <p:cNvPicPr>
                <a:picLocks noGrp="1" noRot="1" noChangeAspect="1" noMove="1" noResize="1" noEditPoints="1" noAdjustHandles="1" noChangeArrowheads="1" noChangeShapeType="1" noCrop="1"/>
              </p:cNvPicPr>
              <p:nvPr/>
            </p:nvPicPr>
            <p:blipFill>
              <a:blip r:embed="rId12"/>
              <a:stretch>
                <a:fillRect/>
              </a:stretch>
            </p:blipFill>
            <p:spPr>
              <a:xfrm>
                <a:off x="2529774" y="434856"/>
                <a:ext cx="2617242" cy="5988288"/>
              </a:xfrm>
              <a:prstGeom prst="rect">
                <a:avLst/>
              </a:prstGeom>
            </p:spPr>
          </p:pic>
        </mc:Fallback>
      </mc:AlternateContent>
      <p:sp>
        <p:nvSpPr>
          <p:cNvPr id="8" name="TextBox 7">
            <a:extLst>
              <a:ext uri="{FF2B5EF4-FFF2-40B4-BE49-F238E27FC236}">
                <a16:creationId xmlns:a16="http://schemas.microsoft.com/office/drawing/2014/main" id="{E7F2DEDD-E359-4215-98B7-FF92DE04610D}"/>
              </a:ext>
            </a:extLst>
          </p:cNvPr>
          <p:cNvSpPr txBox="1"/>
          <p:nvPr/>
        </p:nvSpPr>
        <p:spPr>
          <a:xfrm>
            <a:off x="2762962" y="6176923"/>
            <a:ext cx="2383986"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Spring 2021 Payload 3D Model</a:t>
            </a:r>
          </a:p>
        </p:txBody>
      </p:sp>
      <p:pic>
        <p:nvPicPr>
          <p:cNvPr id="15" name="Picture 2" descr="NASA Insignia Color">
            <a:extLst>
              <a:ext uri="{FF2B5EF4-FFF2-40B4-BE49-F238E27FC236}">
                <a16:creationId xmlns:a16="http://schemas.microsoft.com/office/drawing/2014/main" id="{7DA0A256-8399-40C1-B68E-738D0976998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ZSGC_sunset">
            <a:extLst>
              <a:ext uri="{FF2B5EF4-FFF2-40B4-BE49-F238E27FC236}">
                <a16:creationId xmlns:a16="http://schemas.microsoft.com/office/drawing/2014/main" id="{8B8FD0D4-979D-471F-BB94-8E3E721291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08724AF-EB33-448B-9495-419FE6F080EF}"/>
              </a:ext>
            </a:extLst>
          </p:cNvPr>
          <p:cNvPicPr>
            <a:picLocks noChangeAspect="1"/>
          </p:cNvPicPr>
          <p:nvPr/>
        </p:nvPicPr>
        <p:blipFill>
          <a:blip r:embed="rId15"/>
          <a:stretch>
            <a:fillRect/>
          </a:stretch>
        </p:blipFill>
        <p:spPr>
          <a:xfrm>
            <a:off x="357403" y="6247595"/>
            <a:ext cx="583321" cy="466657"/>
          </a:xfrm>
          <a:prstGeom prst="rect">
            <a:avLst/>
          </a:prstGeom>
        </p:spPr>
      </p:pic>
    </p:spTree>
    <p:extLst>
      <p:ext uri="{BB962C8B-B14F-4D97-AF65-F5344CB8AC3E}">
        <p14:creationId xmlns:p14="http://schemas.microsoft.com/office/powerpoint/2010/main" val="18602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repeatCount="indefinite" fill="hold" nodeType="clickEffect">
                                  <p:stCondLst>
                                    <p:cond delay="0"/>
                                  </p:stCondLst>
                                  <p:childTnLst>
                                    <p:animRot by="21600000">
                                      <p:cBhvr>
                                        <p:cTn id="6"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33153" y="1122363"/>
            <a:ext cx="4284998" cy="466657"/>
          </a:xfrm>
        </p:spPr>
        <p:txBody>
          <a:bodyPr>
            <a:normAutofit/>
          </a:bodyPr>
          <a:lstStyle/>
          <a:p>
            <a:r>
              <a:rPr lang="en-US" sz="2400" b="1" dirty="0">
                <a:latin typeface="Space Mono" panose="02000509040000020004" pitchFamily="49" charset="0"/>
              </a:rPr>
              <a:t>PAYLOAD ELECTRONICS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33153" y="1624084"/>
            <a:ext cx="4528400" cy="1852206"/>
          </a:xfrm>
        </p:spPr>
        <p:txBody>
          <a:bodyPr>
            <a:noAutofit/>
          </a:bodyPr>
          <a:lstStyle/>
          <a:p>
            <a:pPr>
              <a:lnSpc>
                <a:spcPct val="110000"/>
              </a:lnSpc>
            </a:pPr>
            <a:r>
              <a:rPr lang="en-US" sz="1800" dirty="0">
                <a:latin typeface="Space Mono" panose="02000509040000020004" pitchFamily="49" charset="0"/>
              </a:rPr>
              <a:t>During this past year, our team has been redesigning the payload electronics to incorporate more sensors and log more accurate data. Issues surrounding our previous electronics include:</a:t>
            </a:r>
          </a:p>
          <a:p>
            <a:pPr marL="285750" indent="-285750">
              <a:lnSpc>
                <a:spcPct val="110000"/>
              </a:lnSpc>
              <a:buFont typeface="Arial" panose="020B0604020202020204" pitchFamily="34" charset="0"/>
              <a:buChar char="•"/>
            </a:pPr>
            <a:r>
              <a:rPr lang="en-US" sz="1800" dirty="0">
                <a:latin typeface="Space Mono" panose="02000509040000020004" pitchFamily="49" charset="0"/>
              </a:rPr>
              <a:t>Time interval between readings is too long</a:t>
            </a:r>
          </a:p>
          <a:p>
            <a:pPr marL="285750" indent="-285750">
              <a:lnSpc>
                <a:spcPct val="110000"/>
              </a:lnSpc>
              <a:buFont typeface="Arial" panose="020B0604020202020204" pitchFamily="34" charset="0"/>
              <a:buChar char="•"/>
            </a:pPr>
            <a:r>
              <a:rPr lang="en-US" sz="1800" dirty="0">
                <a:latin typeface="Space Mono" panose="02000509040000020004" pitchFamily="49" charset="0"/>
              </a:rPr>
              <a:t>Code is inefficient and slow</a:t>
            </a:r>
          </a:p>
          <a:p>
            <a:pPr marL="285750" indent="-285750">
              <a:lnSpc>
                <a:spcPct val="110000"/>
              </a:lnSpc>
              <a:buFont typeface="Arial" panose="020B0604020202020204" pitchFamily="34" charset="0"/>
              <a:buChar char="•"/>
            </a:pPr>
            <a:r>
              <a:rPr lang="en-US" sz="1800" dirty="0">
                <a:latin typeface="Space Mono" panose="02000509040000020004" pitchFamily="49" charset="0"/>
              </a:rPr>
              <a:t>Low accuracy with certain sensors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9" y="8639331"/>
              <a:ext cx="45719"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4571654" y="8630331"/>
                <a:ext cx="228595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670737" y="1589020"/>
            <a:ext cx="4702427"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0548" y="1450907"/>
            <a:ext cx="293072" cy="276225"/>
          </a:xfrm>
          <a:prstGeom prst="rect">
            <a:avLst/>
          </a:prstGeom>
        </p:spPr>
      </p:pic>
      <p:pic>
        <p:nvPicPr>
          <p:cNvPr id="6" name="Picture 5" descr="Diagram, schematic&#10;&#10;Description automatically generated">
            <a:extLst>
              <a:ext uri="{FF2B5EF4-FFF2-40B4-BE49-F238E27FC236}">
                <a16:creationId xmlns:a16="http://schemas.microsoft.com/office/drawing/2014/main" id="{9290731E-ABB7-46A1-A086-54BCE1775235}"/>
              </a:ext>
            </a:extLst>
          </p:cNvPr>
          <p:cNvPicPr>
            <a:picLocks noChangeAspect="1"/>
          </p:cNvPicPr>
          <p:nvPr/>
        </p:nvPicPr>
        <p:blipFill rotWithShape="1">
          <a:blip r:embed="rId9"/>
          <a:srcRect t="11449" b="11015"/>
          <a:stretch/>
        </p:blipFill>
        <p:spPr>
          <a:xfrm>
            <a:off x="5652615" y="1659704"/>
            <a:ext cx="6386946" cy="3826696"/>
          </a:xfrm>
          <a:prstGeom prst="rect">
            <a:avLst/>
          </a:prstGeom>
          <a:effectLst>
            <a:softEdge rad="63500"/>
          </a:effectLst>
        </p:spPr>
      </p:pic>
      <p:sp>
        <p:nvSpPr>
          <p:cNvPr id="12" name="TextBox 11">
            <a:extLst>
              <a:ext uri="{FF2B5EF4-FFF2-40B4-BE49-F238E27FC236}">
                <a16:creationId xmlns:a16="http://schemas.microsoft.com/office/drawing/2014/main" id="{F6F916D7-0743-498A-B6DB-1A39B9AA915B}"/>
              </a:ext>
            </a:extLst>
          </p:cNvPr>
          <p:cNvSpPr txBox="1"/>
          <p:nvPr/>
        </p:nvSpPr>
        <p:spPr>
          <a:xfrm>
            <a:off x="6866631" y="5486400"/>
            <a:ext cx="3954929"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Fusion360 schematic of our electronics equipment</a:t>
            </a:r>
          </a:p>
        </p:txBody>
      </p:sp>
      <p:pic>
        <p:nvPicPr>
          <p:cNvPr id="19" name="Picture 2" descr="NASA Insignia Color">
            <a:extLst>
              <a:ext uri="{FF2B5EF4-FFF2-40B4-BE49-F238E27FC236}">
                <a16:creationId xmlns:a16="http://schemas.microsoft.com/office/drawing/2014/main" id="{3B7FFAE5-68F3-4780-9BDE-FFCB74A6562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ZSGC_sunset">
            <a:extLst>
              <a:ext uri="{FF2B5EF4-FFF2-40B4-BE49-F238E27FC236}">
                <a16:creationId xmlns:a16="http://schemas.microsoft.com/office/drawing/2014/main" id="{7F326D39-97EC-403A-8F2B-06468A275B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B1B2DDB-D585-48C8-A1EA-175EB3AB97E2}"/>
              </a:ext>
            </a:extLst>
          </p:cNvPr>
          <p:cNvPicPr>
            <a:picLocks noChangeAspect="1"/>
          </p:cNvPicPr>
          <p:nvPr/>
        </p:nvPicPr>
        <p:blipFill>
          <a:blip r:embed="rId12"/>
          <a:stretch>
            <a:fillRect/>
          </a:stretch>
        </p:blipFill>
        <p:spPr>
          <a:xfrm>
            <a:off x="357403" y="6247595"/>
            <a:ext cx="583321" cy="466657"/>
          </a:xfrm>
          <a:prstGeom prst="rect">
            <a:avLst/>
          </a:prstGeom>
        </p:spPr>
      </p:pic>
    </p:spTree>
    <p:extLst>
      <p:ext uri="{BB962C8B-B14F-4D97-AF65-F5344CB8AC3E}">
        <p14:creationId xmlns:p14="http://schemas.microsoft.com/office/powerpoint/2010/main" val="408393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5987890" y="541960"/>
            <a:ext cx="5520364" cy="466657"/>
          </a:xfrm>
        </p:spPr>
        <p:txBody>
          <a:bodyPr>
            <a:normAutofit/>
          </a:bodyPr>
          <a:lstStyle/>
          <a:p>
            <a:r>
              <a:rPr lang="en-US" sz="2400" b="1" dirty="0">
                <a:latin typeface="Space Mono" panose="02000509040000020004" pitchFamily="49" charset="0"/>
              </a:rPr>
              <a:t>PAYLOAD ELECTONICS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956977" y="950866"/>
            <a:ext cx="5520364" cy="4234439"/>
          </a:xfrm>
        </p:spPr>
        <p:txBody>
          <a:bodyPr>
            <a:noAutofit/>
          </a:bodyPr>
          <a:lstStyle/>
          <a:p>
            <a:pPr>
              <a:lnSpc>
                <a:spcPct val="110000"/>
              </a:lnSpc>
            </a:pPr>
            <a:r>
              <a:rPr lang="en-US" sz="1400" dirty="0">
                <a:latin typeface="Space Mono" panose="02000509040000020004" pitchFamily="49" charset="0"/>
              </a:rPr>
              <a:t>This year our team wanted to design and manufacture multiple custom PCB’s with SMD IC components to read and log sensor data. Modeled after the Arduino Nano architecture, our custom PCB’s were intended to replace the electronics from the Fall 2020 semester, but unfortunately due to the time constraints, the boards were unable to be used. These were designed in Fusion360 and include a custom EAGLE component library.  </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5799808" y="933104"/>
            <a:ext cx="5544985"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316" y="794991"/>
            <a:ext cx="276225" cy="276225"/>
          </a:xfrm>
          <a:prstGeom prst="rect">
            <a:avLst/>
          </a:prstGeom>
        </p:spPr>
      </p:pic>
      <p:pic>
        <p:nvPicPr>
          <p:cNvPr id="8" name="Picture 7" descr="A picture containing text, electronics, circuit&#10;&#10;Description automatically generated">
            <a:extLst>
              <a:ext uri="{FF2B5EF4-FFF2-40B4-BE49-F238E27FC236}">
                <a16:creationId xmlns:a16="http://schemas.microsoft.com/office/drawing/2014/main" id="{F6C1F8D0-DDE5-4CDD-9C39-3CB3CD1396CA}"/>
              </a:ext>
            </a:extLst>
          </p:cNvPr>
          <p:cNvPicPr>
            <a:picLocks noChangeAspect="1"/>
          </p:cNvPicPr>
          <p:nvPr/>
        </p:nvPicPr>
        <p:blipFill rotWithShape="1">
          <a:blip r:embed="rId6"/>
          <a:srcRect l="16329" t="11681" r="19146" b="16175"/>
          <a:stretch/>
        </p:blipFill>
        <p:spPr>
          <a:xfrm>
            <a:off x="1560165" y="541960"/>
            <a:ext cx="2839164" cy="2380144"/>
          </a:xfrm>
          <a:prstGeom prst="rect">
            <a:avLst/>
          </a:prstGeom>
          <a:effectLst>
            <a:softEdge rad="127000"/>
          </a:effectLst>
        </p:spPr>
      </p:pic>
      <p:pic>
        <p:nvPicPr>
          <p:cNvPr id="13" name="Picture 12" descr="Qr code&#10;&#10;Description automatically generated">
            <a:extLst>
              <a:ext uri="{FF2B5EF4-FFF2-40B4-BE49-F238E27FC236}">
                <a16:creationId xmlns:a16="http://schemas.microsoft.com/office/drawing/2014/main" id="{AA35AB63-726F-464D-8285-FB9C96CA2F9D}"/>
              </a:ext>
            </a:extLst>
          </p:cNvPr>
          <p:cNvPicPr>
            <a:picLocks noChangeAspect="1"/>
          </p:cNvPicPr>
          <p:nvPr/>
        </p:nvPicPr>
        <p:blipFill rotWithShape="1">
          <a:blip r:embed="rId7"/>
          <a:srcRect l="12895" t="19544" r="23295" b="25942"/>
          <a:stretch/>
        </p:blipFill>
        <p:spPr>
          <a:xfrm>
            <a:off x="869172" y="3429000"/>
            <a:ext cx="4221150" cy="2704861"/>
          </a:xfrm>
          <a:prstGeom prst="rect">
            <a:avLst/>
          </a:prstGeom>
          <a:effectLst>
            <a:softEdge rad="127000"/>
          </a:effectLst>
        </p:spPr>
      </p:pic>
      <p:sp>
        <p:nvSpPr>
          <p:cNvPr id="25" name="TextBox 24">
            <a:extLst>
              <a:ext uri="{FF2B5EF4-FFF2-40B4-BE49-F238E27FC236}">
                <a16:creationId xmlns:a16="http://schemas.microsoft.com/office/drawing/2014/main" id="{BCB4C0ED-BCF8-445F-9528-CDC01A3F9F36}"/>
              </a:ext>
            </a:extLst>
          </p:cNvPr>
          <p:cNvSpPr txBox="1"/>
          <p:nvPr/>
        </p:nvSpPr>
        <p:spPr>
          <a:xfrm>
            <a:off x="1905574" y="2912165"/>
            <a:ext cx="2148345"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Fully Soldered Custom PCB</a:t>
            </a:r>
          </a:p>
        </p:txBody>
      </p:sp>
      <p:sp>
        <p:nvSpPr>
          <p:cNvPr id="27" name="TextBox 26">
            <a:extLst>
              <a:ext uri="{FF2B5EF4-FFF2-40B4-BE49-F238E27FC236}">
                <a16:creationId xmlns:a16="http://schemas.microsoft.com/office/drawing/2014/main" id="{255F6966-FA53-42FA-AB9F-0B91939F3075}"/>
              </a:ext>
            </a:extLst>
          </p:cNvPr>
          <p:cNvSpPr txBox="1"/>
          <p:nvPr/>
        </p:nvSpPr>
        <p:spPr>
          <a:xfrm>
            <a:off x="1669932" y="6115400"/>
            <a:ext cx="2619628"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Both PCB’s designed by our team</a:t>
            </a:r>
          </a:p>
        </p:txBody>
      </p:sp>
      <p:pic>
        <p:nvPicPr>
          <p:cNvPr id="19" name="Picture 18" descr="Graphical user interface&#10;&#10;Description automatically generated">
            <a:extLst>
              <a:ext uri="{FF2B5EF4-FFF2-40B4-BE49-F238E27FC236}">
                <a16:creationId xmlns:a16="http://schemas.microsoft.com/office/drawing/2014/main" id="{C5485018-5ABD-4BFE-BFF6-941F2067B160}"/>
              </a:ext>
            </a:extLst>
          </p:cNvPr>
          <p:cNvPicPr>
            <a:picLocks noChangeAspect="1"/>
          </p:cNvPicPr>
          <p:nvPr/>
        </p:nvPicPr>
        <p:blipFill>
          <a:blip r:embed="rId8"/>
          <a:stretch>
            <a:fillRect/>
          </a:stretch>
        </p:blipFill>
        <p:spPr>
          <a:xfrm>
            <a:off x="6838751" y="3409113"/>
            <a:ext cx="3468135" cy="2903650"/>
          </a:xfrm>
          <a:prstGeom prst="rect">
            <a:avLst/>
          </a:prstGeom>
          <a:effectLst>
            <a:softEdge rad="63500"/>
          </a:effectLst>
        </p:spPr>
      </p:pic>
      <p:sp>
        <p:nvSpPr>
          <p:cNvPr id="30" name="TextBox 29">
            <a:extLst>
              <a:ext uri="{FF2B5EF4-FFF2-40B4-BE49-F238E27FC236}">
                <a16:creationId xmlns:a16="http://schemas.microsoft.com/office/drawing/2014/main" id="{62B575A9-1836-4603-9423-F386B7A01ACD}"/>
              </a:ext>
            </a:extLst>
          </p:cNvPr>
          <p:cNvSpPr txBox="1"/>
          <p:nvPr/>
        </p:nvSpPr>
        <p:spPr>
          <a:xfrm>
            <a:off x="7615948" y="6238510"/>
            <a:ext cx="1912703"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Mainboard Board Design</a:t>
            </a:r>
          </a:p>
        </p:txBody>
      </p:sp>
      <p:pic>
        <p:nvPicPr>
          <p:cNvPr id="24" name="Picture 2" descr="NASA Insignia Color">
            <a:extLst>
              <a:ext uri="{FF2B5EF4-FFF2-40B4-BE49-F238E27FC236}">
                <a16:creationId xmlns:a16="http://schemas.microsoft.com/office/drawing/2014/main" id="{8D7526D7-D610-42D4-A966-5A0FA7E51A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ZSGC_sunset">
            <a:extLst>
              <a:ext uri="{FF2B5EF4-FFF2-40B4-BE49-F238E27FC236}">
                <a16:creationId xmlns:a16="http://schemas.microsoft.com/office/drawing/2014/main" id="{057C1AA3-82B8-41AD-B3C1-6B5D74A508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0DEAD5A4-7619-4796-B781-1EE3BCC209E7}"/>
              </a:ext>
            </a:extLst>
          </p:cNvPr>
          <p:cNvPicPr>
            <a:picLocks noChangeAspect="1"/>
          </p:cNvPicPr>
          <p:nvPr/>
        </p:nvPicPr>
        <p:blipFill>
          <a:blip r:embed="rId11"/>
          <a:stretch>
            <a:fillRect/>
          </a:stretch>
        </p:blipFill>
        <p:spPr>
          <a:xfrm>
            <a:off x="357403" y="6247595"/>
            <a:ext cx="583321" cy="466657"/>
          </a:xfrm>
          <a:prstGeom prst="rect">
            <a:avLst/>
          </a:prstGeom>
        </p:spPr>
      </p:pic>
    </p:spTree>
    <p:extLst>
      <p:ext uri="{BB962C8B-B14F-4D97-AF65-F5344CB8AC3E}">
        <p14:creationId xmlns:p14="http://schemas.microsoft.com/office/powerpoint/2010/main" val="222387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57225" y="888893"/>
            <a:ext cx="5520364" cy="466657"/>
          </a:xfrm>
        </p:spPr>
        <p:txBody>
          <a:bodyPr>
            <a:normAutofit/>
          </a:bodyPr>
          <a:lstStyle/>
          <a:p>
            <a:r>
              <a:rPr lang="en-US" sz="2400" b="1" dirty="0">
                <a:latin typeface="Space Mono" panose="02000509040000020004" pitchFamily="49" charset="0"/>
              </a:rPr>
              <a:t>PAYLOAD ELECTONICS OVERVIEW</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19383" y="1386670"/>
            <a:ext cx="4961021" cy="4234439"/>
          </a:xfrm>
        </p:spPr>
        <p:txBody>
          <a:bodyPr>
            <a:normAutofit fontScale="92500" lnSpcReduction="10000"/>
          </a:bodyPr>
          <a:lstStyle/>
          <a:p>
            <a:pPr>
              <a:lnSpc>
                <a:spcPct val="110000"/>
              </a:lnSpc>
            </a:pPr>
            <a:r>
              <a:rPr lang="en-US" sz="1800" dirty="0">
                <a:latin typeface="Space Mono" panose="02000509040000020004" pitchFamily="49" charset="0"/>
              </a:rPr>
              <a:t>Since our team was unable to get the custom boards working for the Spring 2021 launch, we switched to our back-up plan and implemented the Fall 2020 electronics which were modified in order to accommodate the new sensors and code. The new equipment consists of:</a:t>
            </a:r>
          </a:p>
          <a:p>
            <a:pPr marL="285750" indent="-285750">
              <a:lnSpc>
                <a:spcPct val="110000"/>
              </a:lnSpc>
              <a:buFont typeface="Arial" panose="020B0604020202020204" pitchFamily="34" charset="0"/>
              <a:buChar char="•"/>
            </a:pPr>
            <a:r>
              <a:rPr lang="en-US" sz="1800" dirty="0">
                <a:latin typeface="Space Mono" panose="02000509040000020004" pitchFamily="49" charset="0"/>
              </a:rPr>
              <a:t>BME280</a:t>
            </a:r>
          </a:p>
          <a:p>
            <a:pPr marL="285750" indent="-285750">
              <a:lnSpc>
                <a:spcPct val="110000"/>
              </a:lnSpc>
              <a:buFont typeface="Arial" panose="020B0604020202020204" pitchFamily="34" charset="0"/>
              <a:buChar char="•"/>
            </a:pPr>
            <a:r>
              <a:rPr lang="en-US" sz="1800" dirty="0">
                <a:latin typeface="Space Mono" panose="02000509040000020004" pitchFamily="49" charset="0"/>
              </a:rPr>
              <a:t>Custom Geiger Counter</a:t>
            </a:r>
          </a:p>
          <a:p>
            <a:pPr marL="285750" indent="-285750">
              <a:lnSpc>
                <a:spcPct val="110000"/>
              </a:lnSpc>
              <a:buFont typeface="Arial" panose="020B0604020202020204" pitchFamily="34" charset="0"/>
              <a:buChar char="•"/>
            </a:pPr>
            <a:r>
              <a:rPr lang="en-US" sz="1800" dirty="0">
                <a:latin typeface="Space Mono" panose="02000509040000020004" pitchFamily="49" charset="0"/>
              </a:rPr>
              <a:t>HC-SR04</a:t>
            </a:r>
          </a:p>
          <a:p>
            <a:pPr marL="285750" indent="-285750">
              <a:lnSpc>
                <a:spcPct val="110000"/>
              </a:lnSpc>
              <a:buFont typeface="Arial" panose="020B0604020202020204" pitchFamily="34" charset="0"/>
              <a:buChar char="•"/>
            </a:pPr>
            <a:r>
              <a:rPr lang="en-US" sz="1800" dirty="0">
                <a:latin typeface="Space Mono" panose="02000509040000020004" pitchFamily="49" charset="0"/>
              </a:rPr>
              <a:t>Solar panels</a:t>
            </a:r>
          </a:p>
          <a:p>
            <a:pPr marL="285750" indent="-285750">
              <a:lnSpc>
                <a:spcPct val="110000"/>
              </a:lnSpc>
              <a:buFont typeface="Arial" panose="020B0604020202020204" pitchFamily="34" charset="0"/>
              <a:buChar char="•"/>
            </a:pPr>
            <a:r>
              <a:rPr lang="en-US" sz="1800" dirty="0">
                <a:latin typeface="Space Mono" panose="02000509040000020004" pitchFamily="49" charset="0"/>
              </a:rPr>
              <a:t>New 18650 battery pack</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pic>
        <p:nvPicPr>
          <p:cNvPr id="11" name="Picture 10">
            <a:extLst>
              <a:ext uri="{FF2B5EF4-FFF2-40B4-BE49-F238E27FC236}">
                <a16:creationId xmlns:a16="http://schemas.microsoft.com/office/drawing/2014/main" id="{A7EB6BB1-C6AF-4854-B868-9FD7D9935562}"/>
              </a:ext>
            </a:extLst>
          </p:cNvPr>
          <p:cNvPicPr>
            <a:picLocks noChangeAspect="1"/>
          </p:cNvPicPr>
          <p:nvPr/>
        </p:nvPicPr>
        <p:blipFill rotWithShape="1">
          <a:blip r:embed="rId5"/>
          <a:srcRect l="6691" t="25654" r="6580" b="9112"/>
          <a:stretch/>
        </p:blipFill>
        <p:spPr>
          <a:xfrm>
            <a:off x="7314363" y="990670"/>
            <a:ext cx="3414325" cy="4565517"/>
          </a:xfrm>
          <a:prstGeom prst="rect">
            <a:avLst/>
          </a:prstGeom>
          <a:effectLst>
            <a:softEdge rad="63500"/>
          </a:effectLst>
        </p:spPr>
      </p:pic>
      <p:cxnSp>
        <p:nvCxnSpPr>
          <p:cNvPr id="25" name="Straight Connector 24">
            <a:extLst>
              <a:ext uri="{FF2B5EF4-FFF2-40B4-BE49-F238E27FC236}">
                <a16:creationId xmlns:a16="http://schemas.microsoft.com/office/drawing/2014/main" id="{442D67D9-4E5B-42A0-B11D-81DE8A83C9E3}"/>
              </a:ext>
              <a:ext uri="{C183D7F6-B498-43B3-948B-1728B52AA6E4}">
                <adec:decorative xmlns:adec="http://schemas.microsoft.com/office/drawing/2017/decorative" val="1"/>
              </a:ext>
            </a:extLst>
          </p:cNvPr>
          <p:cNvCxnSpPr>
            <a:cxnSpLocks/>
          </p:cNvCxnSpPr>
          <p:nvPr/>
        </p:nvCxnSpPr>
        <p:spPr>
          <a:xfrm>
            <a:off x="619383" y="1299667"/>
            <a:ext cx="5544985"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7" name="Picture 26" descr="Encircled red dot">
            <a:extLst>
              <a:ext uri="{FF2B5EF4-FFF2-40B4-BE49-F238E27FC236}">
                <a16:creationId xmlns:a16="http://schemas.microsoft.com/office/drawing/2014/main" id="{2543D8B2-5F70-430F-B7EF-C4C428B70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353" y="1164951"/>
            <a:ext cx="276225" cy="276225"/>
          </a:xfrm>
          <a:prstGeom prst="rect">
            <a:avLst/>
          </a:prstGeom>
        </p:spPr>
      </p:pic>
      <p:sp>
        <p:nvSpPr>
          <p:cNvPr id="17" name="TextBox 16">
            <a:extLst>
              <a:ext uri="{FF2B5EF4-FFF2-40B4-BE49-F238E27FC236}">
                <a16:creationId xmlns:a16="http://schemas.microsoft.com/office/drawing/2014/main" id="{3BE7974E-5707-476C-8C9E-E4050B44764B}"/>
              </a:ext>
            </a:extLst>
          </p:cNvPr>
          <p:cNvSpPr txBox="1"/>
          <p:nvPr/>
        </p:nvSpPr>
        <p:spPr>
          <a:xfrm>
            <a:off x="7868805" y="5606731"/>
            <a:ext cx="2305439"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Working Payload Electronics</a:t>
            </a:r>
          </a:p>
        </p:txBody>
      </p:sp>
      <p:pic>
        <p:nvPicPr>
          <p:cNvPr id="16" name="Picture 2" descr="NASA Insignia Color">
            <a:extLst>
              <a:ext uri="{FF2B5EF4-FFF2-40B4-BE49-F238E27FC236}">
                <a16:creationId xmlns:a16="http://schemas.microsoft.com/office/drawing/2014/main" id="{5150337A-E6D4-4FEC-A075-581F65F82C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ZSGC_sunset">
            <a:extLst>
              <a:ext uri="{FF2B5EF4-FFF2-40B4-BE49-F238E27FC236}">
                <a16:creationId xmlns:a16="http://schemas.microsoft.com/office/drawing/2014/main" id="{8E6BE9F0-9F66-4AB1-98B9-155170B099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422C8D-747B-4D3A-B1B4-4BF3960DCF66}"/>
              </a:ext>
            </a:extLst>
          </p:cNvPr>
          <p:cNvPicPr>
            <a:picLocks noChangeAspect="1"/>
          </p:cNvPicPr>
          <p:nvPr/>
        </p:nvPicPr>
        <p:blipFill>
          <a:blip r:embed="rId9"/>
          <a:stretch>
            <a:fillRect/>
          </a:stretch>
        </p:blipFill>
        <p:spPr>
          <a:xfrm>
            <a:off x="357403" y="6247595"/>
            <a:ext cx="583321" cy="466657"/>
          </a:xfrm>
          <a:prstGeom prst="rect">
            <a:avLst/>
          </a:prstGeom>
        </p:spPr>
      </p:pic>
    </p:spTree>
    <p:extLst>
      <p:ext uri="{BB962C8B-B14F-4D97-AF65-F5344CB8AC3E}">
        <p14:creationId xmlns:p14="http://schemas.microsoft.com/office/powerpoint/2010/main" val="363355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5912426" y="541363"/>
            <a:ext cx="5520364" cy="466657"/>
          </a:xfrm>
        </p:spPr>
        <p:txBody>
          <a:bodyPr>
            <a:normAutofit/>
          </a:bodyPr>
          <a:lstStyle/>
          <a:p>
            <a:r>
              <a:rPr lang="en-US" sz="2400" b="1" dirty="0">
                <a:latin typeface="Space Mono" panose="02000509040000020004" pitchFamily="49" charset="0"/>
              </a:rPr>
              <a:t>PAYLOAD ELECTONICS OVERVIEW</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912426" y="1070619"/>
            <a:ext cx="6017777" cy="4234439"/>
          </a:xfrm>
        </p:spPr>
        <p:txBody>
          <a:bodyPr>
            <a:noAutofit/>
          </a:bodyPr>
          <a:lstStyle/>
          <a:p>
            <a:pPr>
              <a:lnSpc>
                <a:spcPct val="110000"/>
              </a:lnSpc>
            </a:pPr>
            <a:r>
              <a:rPr lang="en-US" sz="1600" dirty="0">
                <a:latin typeface="Space Mono" panose="02000509040000020004" pitchFamily="49" charset="0"/>
              </a:rPr>
              <a:t>Our updated electronics parts list include:</a:t>
            </a:r>
          </a:p>
          <a:p>
            <a:pPr marL="342900" indent="-342900">
              <a:lnSpc>
                <a:spcPct val="110000"/>
              </a:lnSpc>
              <a:buFont typeface="+mj-lt"/>
              <a:buAutoNum type="arabicPeriod"/>
            </a:pPr>
            <a:r>
              <a:rPr lang="en-US" sz="1600" dirty="0">
                <a:latin typeface="Space Mono" panose="02000509040000020004" pitchFamily="49" charset="0"/>
              </a:rPr>
              <a:t>2 Arduino Nanos (Serial Communication)</a:t>
            </a:r>
          </a:p>
          <a:p>
            <a:pPr marL="342900" indent="-342900">
              <a:lnSpc>
                <a:spcPct val="110000"/>
              </a:lnSpc>
              <a:buFont typeface="+mj-lt"/>
              <a:buAutoNum type="arabicPeriod"/>
            </a:pPr>
            <a:r>
              <a:rPr lang="en-US" sz="1600" dirty="0">
                <a:latin typeface="Space Mono" panose="02000509040000020004" pitchFamily="49" charset="0"/>
              </a:rPr>
              <a:t>µSD Card Reader</a:t>
            </a:r>
          </a:p>
          <a:p>
            <a:pPr marL="342900" indent="-342900">
              <a:lnSpc>
                <a:spcPct val="110000"/>
              </a:lnSpc>
              <a:buFont typeface="+mj-lt"/>
              <a:buAutoNum type="arabicPeriod"/>
            </a:pPr>
            <a:r>
              <a:rPr lang="en-US" sz="1600" dirty="0">
                <a:latin typeface="Space Mono" panose="02000509040000020004" pitchFamily="49" charset="0"/>
              </a:rPr>
              <a:t>OLED Screen (128x64 pixels)</a:t>
            </a:r>
          </a:p>
          <a:p>
            <a:pPr marL="342900" indent="-342900">
              <a:lnSpc>
                <a:spcPct val="110000"/>
              </a:lnSpc>
              <a:buFont typeface="+mj-lt"/>
              <a:buAutoNum type="arabicPeriod"/>
            </a:pPr>
            <a:r>
              <a:rPr lang="en-US" sz="1600" dirty="0">
                <a:latin typeface="Space Mono" panose="02000509040000020004" pitchFamily="49" charset="0"/>
              </a:rPr>
              <a:t>GY-512 Gyro / Accelerometer</a:t>
            </a:r>
          </a:p>
          <a:p>
            <a:pPr marL="342900" indent="-342900">
              <a:lnSpc>
                <a:spcPct val="110000"/>
              </a:lnSpc>
              <a:buFont typeface="+mj-lt"/>
              <a:buAutoNum type="arabicPeriod"/>
            </a:pPr>
            <a:r>
              <a:rPr lang="en-US" sz="1600" dirty="0">
                <a:latin typeface="Space Mono" panose="02000509040000020004" pitchFamily="49" charset="0"/>
              </a:rPr>
              <a:t>BME280 Alt, Temp, Pressure &amp; Humidity Sensor</a:t>
            </a:r>
          </a:p>
          <a:p>
            <a:pPr marL="342900" indent="-342900">
              <a:lnSpc>
                <a:spcPct val="110000"/>
              </a:lnSpc>
              <a:buFont typeface="+mj-lt"/>
              <a:buAutoNum type="arabicPeriod"/>
            </a:pPr>
            <a:r>
              <a:rPr lang="en-US" sz="1600" dirty="0">
                <a:latin typeface="Space Mono" panose="02000509040000020004" pitchFamily="49" charset="0"/>
              </a:rPr>
              <a:t>TMP36 Temperature Sensor (Analog Sensor)</a:t>
            </a:r>
          </a:p>
          <a:p>
            <a:pPr marL="342900" indent="-342900">
              <a:lnSpc>
                <a:spcPct val="110000"/>
              </a:lnSpc>
              <a:buFont typeface="+mj-lt"/>
              <a:buAutoNum type="arabicPeriod"/>
            </a:pPr>
            <a:r>
              <a:rPr lang="en-US" sz="1600" dirty="0">
                <a:latin typeface="Space Mono" panose="02000509040000020004" pitchFamily="49" charset="0"/>
              </a:rPr>
              <a:t>HC-SR04 Ultrasonic Distance Sensor</a:t>
            </a:r>
          </a:p>
          <a:p>
            <a:pPr marL="342900" indent="-342900">
              <a:lnSpc>
                <a:spcPct val="110000"/>
              </a:lnSpc>
              <a:buFont typeface="+mj-lt"/>
              <a:buAutoNum type="arabicPeriod"/>
            </a:pPr>
            <a:r>
              <a:rPr lang="en-US" sz="1600" dirty="0">
                <a:latin typeface="Space Mono" panose="02000509040000020004" pitchFamily="49" charset="0"/>
              </a:rPr>
              <a:t>Geiger Counter Module</a:t>
            </a:r>
          </a:p>
          <a:p>
            <a:pPr marL="342900" indent="-342900">
              <a:lnSpc>
                <a:spcPct val="110000"/>
              </a:lnSpc>
              <a:buFont typeface="+mj-lt"/>
              <a:buAutoNum type="arabicPeriod"/>
            </a:pPr>
            <a:r>
              <a:rPr lang="en-US" sz="1600" dirty="0">
                <a:latin typeface="Space Mono" panose="02000509040000020004" pitchFamily="49" charset="0"/>
              </a:rPr>
              <a:t>2 Photoresistors</a:t>
            </a:r>
          </a:p>
          <a:p>
            <a:pPr marL="342900" indent="-342900">
              <a:lnSpc>
                <a:spcPct val="110000"/>
              </a:lnSpc>
              <a:buFont typeface="+mj-lt"/>
              <a:buAutoNum type="arabicPeriod"/>
            </a:pPr>
            <a:r>
              <a:rPr lang="en-US" sz="1600" dirty="0">
                <a:latin typeface="Space Mono" panose="02000509040000020004" pitchFamily="49" charset="0"/>
              </a:rPr>
              <a:t>Signal LED</a:t>
            </a:r>
          </a:p>
          <a:p>
            <a:pPr marL="342900" indent="-342900">
              <a:lnSpc>
                <a:spcPct val="110000"/>
              </a:lnSpc>
              <a:buFont typeface="+mj-lt"/>
              <a:buAutoNum type="arabicPeriod"/>
            </a:pPr>
            <a:r>
              <a:rPr lang="en-US" sz="1600" dirty="0">
                <a:latin typeface="Space Mono" panose="02000509040000020004" pitchFamily="49" charset="0"/>
              </a:rPr>
              <a:t>Voltage Regulator </a:t>
            </a:r>
          </a:p>
          <a:p>
            <a:pPr marL="342900" indent="-342900">
              <a:lnSpc>
                <a:spcPct val="110000"/>
              </a:lnSpc>
              <a:buFont typeface="+mj-lt"/>
              <a:buAutoNum type="arabicPeriod"/>
            </a:pPr>
            <a:r>
              <a:rPr lang="en-US" sz="1600" dirty="0">
                <a:latin typeface="Space Mono" panose="02000509040000020004" pitchFamily="49" charset="0"/>
              </a:rPr>
              <a:t>3s 18650 Battery Pack</a:t>
            </a:r>
          </a:p>
          <a:p>
            <a:pPr>
              <a:lnSpc>
                <a:spcPct val="110000"/>
              </a:lnSpc>
            </a:pPr>
            <a:endParaRPr lang="en-US" sz="1600" dirty="0">
              <a:latin typeface="Space Mono" panose="02000509040000020004" pitchFamily="49" charset="0"/>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5724344" y="932507"/>
            <a:ext cx="5544985"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0852" y="794394"/>
            <a:ext cx="276225" cy="276225"/>
          </a:xfrm>
          <a:prstGeom prst="rect">
            <a:avLst/>
          </a:prstGeom>
        </p:spPr>
      </p:pic>
      <p:pic>
        <p:nvPicPr>
          <p:cNvPr id="4" name="Picture 3" descr="A circuit board&#10;&#10;Description automatically generated">
            <a:extLst>
              <a:ext uri="{FF2B5EF4-FFF2-40B4-BE49-F238E27FC236}">
                <a16:creationId xmlns:a16="http://schemas.microsoft.com/office/drawing/2014/main" id="{53E107C8-3440-4E0A-8A5E-0AE538F53CE5}"/>
              </a:ext>
            </a:extLst>
          </p:cNvPr>
          <p:cNvPicPr>
            <a:picLocks noChangeAspect="1"/>
          </p:cNvPicPr>
          <p:nvPr/>
        </p:nvPicPr>
        <p:blipFill>
          <a:blip r:embed="rId6"/>
          <a:stretch>
            <a:fillRect/>
          </a:stretch>
        </p:blipFill>
        <p:spPr>
          <a:xfrm>
            <a:off x="663868" y="1415880"/>
            <a:ext cx="4600250" cy="4234441"/>
          </a:xfrm>
          <a:prstGeom prst="rect">
            <a:avLst/>
          </a:prstGeom>
          <a:effectLst>
            <a:softEdge rad="127000"/>
          </a:effectLst>
        </p:spPr>
      </p:pic>
      <p:sp>
        <p:nvSpPr>
          <p:cNvPr id="5" name="TextBox 4">
            <a:extLst>
              <a:ext uri="{FF2B5EF4-FFF2-40B4-BE49-F238E27FC236}">
                <a16:creationId xmlns:a16="http://schemas.microsoft.com/office/drawing/2014/main" id="{3570502C-E7C1-4E6E-B6B1-7D51EEACFFB0}"/>
              </a:ext>
            </a:extLst>
          </p:cNvPr>
          <p:cNvSpPr txBox="1"/>
          <p:nvPr/>
        </p:nvSpPr>
        <p:spPr>
          <a:xfrm>
            <a:off x="1453241" y="3356980"/>
            <a:ext cx="32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1</a:t>
            </a:r>
          </a:p>
        </p:txBody>
      </p:sp>
      <p:sp>
        <p:nvSpPr>
          <p:cNvPr id="6" name="TextBox 5">
            <a:extLst>
              <a:ext uri="{FF2B5EF4-FFF2-40B4-BE49-F238E27FC236}">
                <a16:creationId xmlns:a16="http://schemas.microsoft.com/office/drawing/2014/main" id="{DAD017EC-C600-4A94-BADE-643F4259C2C1}"/>
              </a:ext>
            </a:extLst>
          </p:cNvPr>
          <p:cNvSpPr txBox="1"/>
          <p:nvPr/>
        </p:nvSpPr>
        <p:spPr>
          <a:xfrm>
            <a:off x="4058284" y="4329776"/>
            <a:ext cx="32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1</a:t>
            </a:r>
          </a:p>
        </p:txBody>
      </p:sp>
      <p:sp>
        <p:nvSpPr>
          <p:cNvPr id="9" name="TextBox 8">
            <a:extLst>
              <a:ext uri="{FF2B5EF4-FFF2-40B4-BE49-F238E27FC236}">
                <a16:creationId xmlns:a16="http://schemas.microsoft.com/office/drawing/2014/main" id="{EA344CE8-8A24-42A9-B8C6-3629EEA4A26A}"/>
              </a:ext>
            </a:extLst>
          </p:cNvPr>
          <p:cNvSpPr txBox="1"/>
          <p:nvPr/>
        </p:nvSpPr>
        <p:spPr>
          <a:xfrm>
            <a:off x="1347842" y="4276254"/>
            <a:ext cx="32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2</a:t>
            </a:r>
          </a:p>
        </p:txBody>
      </p:sp>
      <p:sp>
        <p:nvSpPr>
          <p:cNvPr id="10" name="TextBox 9">
            <a:extLst>
              <a:ext uri="{FF2B5EF4-FFF2-40B4-BE49-F238E27FC236}">
                <a16:creationId xmlns:a16="http://schemas.microsoft.com/office/drawing/2014/main" id="{AECFDF80-D6DE-42C0-BE14-DF57FD76940D}"/>
              </a:ext>
            </a:extLst>
          </p:cNvPr>
          <p:cNvSpPr txBox="1"/>
          <p:nvPr/>
        </p:nvSpPr>
        <p:spPr>
          <a:xfrm>
            <a:off x="2620922" y="4172162"/>
            <a:ext cx="32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3</a:t>
            </a:r>
          </a:p>
        </p:txBody>
      </p:sp>
      <p:sp>
        <p:nvSpPr>
          <p:cNvPr id="12" name="TextBox 11">
            <a:extLst>
              <a:ext uri="{FF2B5EF4-FFF2-40B4-BE49-F238E27FC236}">
                <a16:creationId xmlns:a16="http://schemas.microsoft.com/office/drawing/2014/main" id="{FB2DA672-33BE-4DCC-9DD5-37572D1F814B}"/>
              </a:ext>
            </a:extLst>
          </p:cNvPr>
          <p:cNvSpPr txBox="1"/>
          <p:nvPr/>
        </p:nvSpPr>
        <p:spPr>
          <a:xfrm>
            <a:off x="2809969" y="3355247"/>
            <a:ext cx="393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4</a:t>
            </a:r>
          </a:p>
        </p:txBody>
      </p:sp>
      <p:sp>
        <p:nvSpPr>
          <p:cNvPr id="14" name="TextBox 13">
            <a:extLst>
              <a:ext uri="{FF2B5EF4-FFF2-40B4-BE49-F238E27FC236}">
                <a16:creationId xmlns:a16="http://schemas.microsoft.com/office/drawing/2014/main" id="{AB0A1A84-3FAC-4E4E-AD6C-F71C70BA673B}"/>
              </a:ext>
            </a:extLst>
          </p:cNvPr>
          <p:cNvSpPr txBox="1"/>
          <p:nvPr/>
        </p:nvSpPr>
        <p:spPr>
          <a:xfrm>
            <a:off x="1312176" y="2529352"/>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5* </a:t>
            </a:r>
          </a:p>
        </p:txBody>
      </p:sp>
      <p:sp>
        <p:nvSpPr>
          <p:cNvPr id="22" name="TextBox 21">
            <a:extLst>
              <a:ext uri="{FF2B5EF4-FFF2-40B4-BE49-F238E27FC236}">
                <a16:creationId xmlns:a16="http://schemas.microsoft.com/office/drawing/2014/main" id="{9D0A6FA4-A5AF-40AD-AFB0-5FDEFCE37336}"/>
              </a:ext>
            </a:extLst>
          </p:cNvPr>
          <p:cNvSpPr txBox="1"/>
          <p:nvPr/>
        </p:nvSpPr>
        <p:spPr>
          <a:xfrm>
            <a:off x="2536765" y="2538332"/>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6* </a:t>
            </a:r>
          </a:p>
        </p:txBody>
      </p:sp>
      <p:sp>
        <p:nvSpPr>
          <p:cNvPr id="24" name="TextBox 23">
            <a:extLst>
              <a:ext uri="{FF2B5EF4-FFF2-40B4-BE49-F238E27FC236}">
                <a16:creationId xmlns:a16="http://schemas.microsoft.com/office/drawing/2014/main" id="{5FA1B126-8156-49A4-990A-3E8D386D13F4}"/>
              </a:ext>
            </a:extLst>
          </p:cNvPr>
          <p:cNvSpPr txBox="1"/>
          <p:nvPr/>
        </p:nvSpPr>
        <p:spPr>
          <a:xfrm>
            <a:off x="2879836" y="2521502"/>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9* </a:t>
            </a:r>
          </a:p>
        </p:txBody>
      </p:sp>
      <p:sp>
        <p:nvSpPr>
          <p:cNvPr id="26" name="TextBox 25">
            <a:extLst>
              <a:ext uri="{FF2B5EF4-FFF2-40B4-BE49-F238E27FC236}">
                <a16:creationId xmlns:a16="http://schemas.microsoft.com/office/drawing/2014/main" id="{6430435A-DB88-4F30-A3F3-3F1973AEF9E8}"/>
              </a:ext>
            </a:extLst>
          </p:cNvPr>
          <p:cNvSpPr txBox="1"/>
          <p:nvPr/>
        </p:nvSpPr>
        <p:spPr>
          <a:xfrm>
            <a:off x="3006765" y="4928072"/>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9* </a:t>
            </a:r>
          </a:p>
        </p:txBody>
      </p:sp>
      <p:sp>
        <p:nvSpPr>
          <p:cNvPr id="28" name="TextBox 27">
            <a:extLst>
              <a:ext uri="{FF2B5EF4-FFF2-40B4-BE49-F238E27FC236}">
                <a16:creationId xmlns:a16="http://schemas.microsoft.com/office/drawing/2014/main" id="{383EE9E3-C0A4-45CF-9E26-480204A218D4}"/>
              </a:ext>
            </a:extLst>
          </p:cNvPr>
          <p:cNvSpPr txBox="1"/>
          <p:nvPr/>
        </p:nvSpPr>
        <p:spPr>
          <a:xfrm>
            <a:off x="2013063" y="2562023"/>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10*</a:t>
            </a:r>
          </a:p>
        </p:txBody>
      </p:sp>
      <p:sp>
        <p:nvSpPr>
          <p:cNvPr id="29" name="TextBox 28">
            <a:extLst>
              <a:ext uri="{FF2B5EF4-FFF2-40B4-BE49-F238E27FC236}">
                <a16:creationId xmlns:a16="http://schemas.microsoft.com/office/drawing/2014/main" id="{64A1BDA2-9006-4739-B215-87A5DAE09D2F}"/>
              </a:ext>
            </a:extLst>
          </p:cNvPr>
          <p:cNvSpPr txBox="1"/>
          <p:nvPr/>
        </p:nvSpPr>
        <p:spPr>
          <a:xfrm>
            <a:off x="1973176" y="5656639"/>
            <a:ext cx="1981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 = External Device</a:t>
            </a:r>
          </a:p>
        </p:txBody>
      </p:sp>
      <p:sp>
        <p:nvSpPr>
          <p:cNvPr id="31" name="TextBox 30">
            <a:extLst>
              <a:ext uri="{FF2B5EF4-FFF2-40B4-BE49-F238E27FC236}">
                <a16:creationId xmlns:a16="http://schemas.microsoft.com/office/drawing/2014/main" id="{C5DD0A8B-5584-46E1-8092-0A4DAD5AE8B3}"/>
              </a:ext>
            </a:extLst>
          </p:cNvPr>
          <p:cNvSpPr txBox="1"/>
          <p:nvPr/>
        </p:nvSpPr>
        <p:spPr>
          <a:xfrm>
            <a:off x="1868863" y="4124435"/>
            <a:ext cx="4667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11</a:t>
            </a:r>
          </a:p>
        </p:txBody>
      </p:sp>
      <p:sp>
        <p:nvSpPr>
          <p:cNvPr id="20" name="TextBox 19">
            <a:extLst>
              <a:ext uri="{FF2B5EF4-FFF2-40B4-BE49-F238E27FC236}">
                <a16:creationId xmlns:a16="http://schemas.microsoft.com/office/drawing/2014/main" id="{7D2CE89B-9273-41F0-9062-3D14E5A52F89}"/>
              </a:ext>
            </a:extLst>
          </p:cNvPr>
          <p:cNvSpPr txBox="1"/>
          <p:nvPr/>
        </p:nvSpPr>
        <p:spPr>
          <a:xfrm>
            <a:off x="2176285" y="4924763"/>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12*</a:t>
            </a:r>
          </a:p>
        </p:txBody>
      </p:sp>
      <p:sp>
        <p:nvSpPr>
          <p:cNvPr id="21" name="TextBox 20">
            <a:extLst>
              <a:ext uri="{FF2B5EF4-FFF2-40B4-BE49-F238E27FC236}">
                <a16:creationId xmlns:a16="http://schemas.microsoft.com/office/drawing/2014/main" id="{A0746762-CD2E-4002-88DF-DCD3D5158730}"/>
              </a:ext>
            </a:extLst>
          </p:cNvPr>
          <p:cNvSpPr txBox="1"/>
          <p:nvPr/>
        </p:nvSpPr>
        <p:spPr>
          <a:xfrm>
            <a:off x="2660062" y="4928072"/>
            <a:ext cx="607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pace Mono" panose="02000509040000020004" pitchFamily="49" charset="0"/>
                <a:ea typeface="+mn-ea"/>
                <a:cs typeface="+mn-cs"/>
              </a:rPr>
              <a:t>7* </a:t>
            </a:r>
          </a:p>
        </p:txBody>
      </p:sp>
      <p:pic>
        <p:nvPicPr>
          <p:cNvPr id="34" name="Picture 2" descr="NASA Insignia Color">
            <a:extLst>
              <a:ext uri="{FF2B5EF4-FFF2-40B4-BE49-F238E27FC236}">
                <a16:creationId xmlns:a16="http://schemas.microsoft.com/office/drawing/2014/main" id="{7A72ADD0-F918-49D9-8D70-D298D3CC9E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AZSGC_sunset">
            <a:extLst>
              <a:ext uri="{FF2B5EF4-FFF2-40B4-BE49-F238E27FC236}">
                <a16:creationId xmlns:a16="http://schemas.microsoft.com/office/drawing/2014/main" id="{09C414F0-7BF6-4968-97D3-688E9ACD8D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CAD2A28-6FF8-48FB-AD79-43B970271AD7}"/>
              </a:ext>
            </a:extLst>
          </p:cNvPr>
          <p:cNvPicPr>
            <a:picLocks noChangeAspect="1"/>
          </p:cNvPicPr>
          <p:nvPr/>
        </p:nvPicPr>
        <p:blipFill>
          <a:blip r:embed="rId9"/>
          <a:stretch>
            <a:fillRect/>
          </a:stretch>
        </p:blipFill>
        <p:spPr>
          <a:xfrm>
            <a:off x="357403" y="6247595"/>
            <a:ext cx="583321" cy="466657"/>
          </a:xfrm>
          <a:prstGeom prst="rect">
            <a:avLst/>
          </a:prstGeom>
        </p:spPr>
      </p:pic>
    </p:spTree>
    <p:extLst>
      <p:ext uri="{BB962C8B-B14F-4D97-AF65-F5344CB8AC3E}">
        <p14:creationId xmlns:p14="http://schemas.microsoft.com/office/powerpoint/2010/main" val="2943058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57224" y="888893"/>
            <a:ext cx="5864957" cy="466657"/>
          </a:xfrm>
        </p:spPr>
        <p:txBody>
          <a:bodyPr>
            <a:normAutofit fontScale="90000"/>
          </a:bodyPr>
          <a:lstStyle/>
          <a:p>
            <a:r>
              <a:rPr lang="en-US" sz="2400" b="1" dirty="0">
                <a:latin typeface="Space Mono" panose="02000509040000020004" pitchFamily="49" charset="0"/>
              </a:rPr>
              <a:t>PAYLOAD ELECTRONICS DATA ANALYSIS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19383" y="1386671"/>
            <a:ext cx="4961021" cy="2651256"/>
          </a:xfrm>
        </p:spPr>
        <p:txBody>
          <a:bodyPr>
            <a:normAutofit lnSpcReduction="10000"/>
          </a:bodyPr>
          <a:lstStyle/>
          <a:p>
            <a:pPr>
              <a:lnSpc>
                <a:spcPct val="110000"/>
              </a:lnSpc>
            </a:pPr>
            <a:r>
              <a:rPr lang="en-US" sz="1800" dirty="0">
                <a:latin typeface="Space Mono" panose="02000509040000020004" pitchFamily="49" charset="0"/>
              </a:rPr>
              <a:t>After the payload returns to earth and the data is analyzed, our team will make graphs of our data as well as a 3D animation using the gyroscope’s data. Using Blender and some custom python scripts, we will be able to make an animation that syncs up perfectly with the real flight. </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25" name="Straight Connector 24">
            <a:extLst>
              <a:ext uri="{FF2B5EF4-FFF2-40B4-BE49-F238E27FC236}">
                <a16:creationId xmlns:a16="http://schemas.microsoft.com/office/drawing/2014/main" id="{442D67D9-4E5B-42A0-B11D-81DE8A83C9E3}"/>
              </a:ext>
              <a:ext uri="{C183D7F6-B498-43B3-948B-1728B52AA6E4}">
                <adec:decorative xmlns:adec="http://schemas.microsoft.com/office/drawing/2017/decorative" val="1"/>
              </a:ext>
            </a:extLst>
          </p:cNvPr>
          <p:cNvCxnSpPr>
            <a:cxnSpLocks/>
          </p:cNvCxnSpPr>
          <p:nvPr/>
        </p:nvCxnSpPr>
        <p:spPr>
          <a:xfrm>
            <a:off x="619383" y="1299667"/>
            <a:ext cx="5902798"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27" name="Picture 26" descr="Encircled red dot">
            <a:extLst>
              <a:ext uri="{FF2B5EF4-FFF2-40B4-BE49-F238E27FC236}">
                <a16:creationId xmlns:a16="http://schemas.microsoft.com/office/drawing/2014/main" id="{2543D8B2-5F70-430F-B7EF-C4C428B70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046" y="1161554"/>
            <a:ext cx="276225" cy="276225"/>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E35AE937-BBF7-4CBD-A7DE-510921B0B549}"/>
              </a:ext>
            </a:extLst>
          </p:cNvPr>
          <p:cNvPicPr>
            <a:picLocks noChangeAspect="1"/>
          </p:cNvPicPr>
          <p:nvPr/>
        </p:nvPicPr>
        <p:blipFill>
          <a:blip r:embed="rId6"/>
          <a:stretch>
            <a:fillRect/>
          </a:stretch>
        </p:blipFill>
        <p:spPr>
          <a:xfrm>
            <a:off x="7163797" y="1299666"/>
            <a:ext cx="4349838" cy="2297258"/>
          </a:xfrm>
          <a:prstGeom prst="rect">
            <a:avLst/>
          </a:prstGeom>
        </p:spPr>
      </p:pic>
      <p:sp>
        <p:nvSpPr>
          <p:cNvPr id="6" name="TextBox 5">
            <a:extLst>
              <a:ext uri="{FF2B5EF4-FFF2-40B4-BE49-F238E27FC236}">
                <a16:creationId xmlns:a16="http://schemas.microsoft.com/office/drawing/2014/main" id="{E3175945-6DBB-4FD8-A023-6CE49DC8778A}"/>
              </a:ext>
            </a:extLst>
          </p:cNvPr>
          <p:cNvSpPr txBox="1"/>
          <p:nvPr/>
        </p:nvSpPr>
        <p:spPr>
          <a:xfrm>
            <a:off x="6889968" y="3593398"/>
            <a:ext cx="4897495"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Testing previous semester’s Blender animation python scripts</a:t>
            </a:r>
          </a:p>
        </p:txBody>
      </p:sp>
      <p:pic>
        <p:nvPicPr>
          <p:cNvPr id="15" name="Picture 2" descr="NASA Insignia Color">
            <a:extLst>
              <a:ext uri="{FF2B5EF4-FFF2-40B4-BE49-F238E27FC236}">
                <a16:creationId xmlns:a16="http://schemas.microsoft.com/office/drawing/2014/main" id="{0EE891FD-0B77-4A5B-98D2-D0F90D99D1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ZSGC_sunset">
            <a:extLst>
              <a:ext uri="{FF2B5EF4-FFF2-40B4-BE49-F238E27FC236}">
                <a16:creationId xmlns:a16="http://schemas.microsoft.com/office/drawing/2014/main" id="{4C3F0930-BB89-4F68-9408-290CA10DE0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AD9713E-09A7-4E2D-9D00-CA222BCF9415}"/>
              </a:ext>
            </a:extLst>
          </p:cNvPr>
          <p:cNvPicPr>
            <a:picLocks noChangeAspect="1"/>
          </p:cNvPicPr>
          <p:nvPr/>
        </p:nvPicPr>
        <p:blipFill>
          <a:blip r:embed="rId9"/>
          <a:stretch>
            <a:fillRect/>
          </a:stretch>
        </p:blipFill>
        <p:spPr>
          <a:xfrm>
            <a:off x="357403" y="6247595"/>
            <a:ext cx="583321" cy="466657"/>
          </a:xfrm>
          <a:prstGeom prst="rect">
            <a:avLst/>
          </a:prstGeom>
        </p:spPr>
      </p:pic>
    </p:spTree>
    <p:extLst>
      <p:ext uri="{BB962C8B-B14F-4D97-AF65-F5344CB8AC3E}">
        <p14:creationId xmlns:p14="http://schemas.microsoft.com/office/powerpoint/2010/main" val="3274012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4948015" y="589315"/>
            <a:ext cx="6648637" cy="550764"/>
          </a:xfrm>
        </p:spPr>
        <p:txBody>
          <a:bodyPr>
            <a:noAutofit/>
          </a:bodyPr>
          <a:lstStyle/>
          <a:p>
            <a:r>
              <a:rPr lang="en-US" sz="2400" b="1" dirty="0">
                <a:latin typeface="Space Mono" panose="02000509040000020004" pitchFamily="49" charset="0"/>
              </a:rPr>
              <a:t>PAYLOAD ELECTRONICS DATA ANALYSIS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010442" y="1024767"/>
            <a:ext cx="6323833" cy="2466052"/>
          </a:xfrm>
        </p:spPr>
        <p:txBody>
          <a:bodyPr>
            <a:normAutofit/>
          </a:bodyPr>
          <a:lstStyle/>
          <a:p>
            <a:pPr>
              <a:lnSpc>
                <a:spcPct val="110000"/>
              </a:lnSpc>
            </a:pPr>
            <a:r>
              <a:rPr lang="en-US" sz="1800" dirty="0">
                <a:latin typeface="Space Mono" panose="02000509040000020004" pitchFamily="49" charset="0"/>
              </a:rPr>
              <a:t>In order to get our data in the correct format, a separate python program had to be written. This program goes through the entire txt file and parses out the gyroscope data. The output file from this program is what is read by Blender.</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4"/>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val="1"/>
              </a:ext>
            </a:extLst>
          </p:cNvPr>
          <p:cNvCxnSpPr>
            <a:cxnSpLocks/>
          </p:cNvCxnSpPr>
          <p:nvPr/>
        </p:nvCxnSpPr>
        <p:spPr>
          <a:xfrm>
            <a:off x="4734370" y="970960"/>
            <a:ext cx="6599905"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257" y="851632"/>
            <a:ext cx="276225" cy="276225"/>
          </a:xfrm>
          <a:prstGeom prst="rect">
            <a:avLst/>
          </a:prstGeom>
        </p:spPr>
      </p:pic>
      <p:sp>
        <p:nvSpPr>
          <p:cNvPr id="5" name="TextBox 4">
            <a:extLst>
              <a:ext uri="{FF2B5EF4-FFF2-40B4-BE49-F238E27FC236}">
                <a16:creationId xmlns:a16="http://schemas.microsoft.com/office/drawing/2014/main" id="{A7C08285-052B-4E5D-BFE5-FC8A92C20ACF}"/>
              </a:ext>
            </a:extLst>
          </p:cNvPr>
          <p:cNvSpPr txBox="1"/>
          <p:nvPr/>
        </p:nvSpPr>
        <p:spPr>
          <a:xfrm>
            <a:off x="4085987" y="5951858"/>
            <a:ext cx="3326552"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Python based program with user interface</a:t>
            </a:r>
          </a:p>
        </p:txBody>
      </p:sp>
      <p:pic>
        <p:nvPicPr>
          <p:cNvPr id="6" name="Picture 5">
            <a:extLst>
              <a:ext uri="{FF2B5EF4-FFF2-40B4-BE49-F238E27FC236}">
                <a16:creationId xmlns:a16="http://schemas.microsoft.com/office/drawing/2014/main" id="{5DB8FBDE-70CB-4B65-BC85-B2FB099ED046}"/>
              </a:ext>
            </a:extLst>
          </p:cNvPr>
          <p:cNvPicPr>
            <a:picLocks noChangeAspect="1"/>
          </p:cNvPicPr>
          <p:nvPr/>
        </p:nvPicPr>
        <p:blipFill>
          <a:blip r:embed="rId6"/>
          <a:stretch>
            <a:fillRect/>
          </a:stretch>
        </p:blipFill>
        <p:spPr>
          <a:xfrm>
            <a:off x="2130119" y="3257128"/>
            <a:ext cx="7238288" cy="2694730"/>
          </a:xfrm>
          <a:prstGeom prst="rect">
            <a:avLst/>
          </a:prstGeom>
        </p:spPr>
      </p:pic>
      <p:pic>
        <p:nvPicPr>
          <p:cNvPr id="12" name="Picture 2" descr="NASA Insignia Color">
            <a:extLst>
              <a:ext uri="{FF2B5EF4-FFF2-40B4-BE49-F238E27FC236}">
                <a16:creationId xmlns:a16="http://schemas.microsoft.com/office/drawing/2014/main" id="{37738EBA-28C9-4D3E-8718-2FFC5DA4EB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217"/>
          <a:stretch/>
        </p:blipFill>
        <p:spPr bwMode="auto">
          <a:xfrm>
            <a:off x="5828414" y="6247595"/>
            <a:ext cx="535171" cy="4666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ZSGC_sunset">
            <a:extLst>
              <a:ext uri="{FF2B5EF4-FFF2-40B4-BE49-F238E27FC236}">
                <a16:creationId xmlns:a16="http://schemas.microsoft.com/office/drawing/2014/main" id="{FAA6E233-0C0D-4179-B7BA-ED6EDBCB8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84848" y="6247595"/>
            <a:ext cx="349749" cy="4666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9C44DE-DA79-4A9F-9D1A-F8652D3E8606}"/>
              </a:ext>
            </a:extLst>
          </p:cNvPr>
          <p:cNvPicPr>
            <a:picLocks noChangeAspect="1"/>
          </p:cNvPicPr>
          <p:nvPr/>
        </p:nvPicPr>
        <p:blipFill>
          <a:blip r:embed="rId9"/>
          <a:stretch>
            <a:fillRect/>
          </a:stretch>
        </p:blipFill>
        <p:spPr>
          <a:xfrm>
            <a:off x="357403" y="6247595"/>
            <a:ext cx="583321" cy="466657"/>
          </a:xfrm>
          <a:prstGeom prst="rect">
            <a:avLst/>
          </a:prstGeom>
        </p:spPr>
      </p:pic>
    </p:spTree>
    <p:extLst>
      <p:ext uri="{BB962C8B-B14F-4D97-AF65-F5344CB8AC3E}">
        <p14:creationId xmlns:p14="http://schemas.microsoft.com/office/powerpoint/2010/main" val="1426970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558_3D PowerPoint presentation (Hubble Telescope model)_RVA_v3.potx" id="{DA714CAD-954C-4F39-86D6-BED94FEBEACB}" vid="{57CC5FEC-698F-4DDC-9E3C-A300292229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0A79D2A-7790-4E25-BDFD-87FCE4B05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94C7F2-17AF-4E35-855F-7E1BB343987F}">
  <ds:schemaRefs>
    <ds:schemaRef ds:uri="http://schemas.microsoft.com/sharepoint/v3/contenttype/forms"/>
  </ds:schemaRefs>
</ds:datastoreItem>
</file>

<file path=customXml/itemProps3.xml><?xml version="1.0" encoding="utf-8"?>
<ds:datastoreItem xmlns:ds="http://schemas.openxmlformats.org/officeDocument/2006/customXml" ds:itemID="{EAEBF661-15AD-4E9C-97C8-820AEEE03512}">
  <ds:schemaRefs>
    <ds:schemaRef ds:uri="http://schemas.microsoft.com/office/2006/metadata/properties"/>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3D PowerPoint presentation (Hubble Telescope model)</Template>
  <TotalTime>0</TotalTime>
  <Words>1180</Words>
  <Application>Microsoft Office PowerPoint</Application>
  <PresentationFormat>Widescreen</PresentationFormat>
  <Paragraphs>105</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Agency FB</vt:lpstr>
      <vt:lpstr>Arial</vt:lpstr>
      <vt:lpstr>Calibri</vt:lpstr>
      <vt:lpstr>Calibri Light</vt:lpstr>
      <vt:lpstr>Segoe UI Light</vt:lpstr>
      <vt:lpstr>Space Mono</vt:lpstr>
      <vt:lpstr>Office Theme</vt:lpstr>
      <vt:lpstr>Pima Community College NASA Ascend 2021</vt:lpstr>
      <vt:lpstr>OBJECTIVES</vt:lpstr>
      <vt:lpstr>PAYLOAD DESIGN</vt:lpstr>
      <vt:lpstr>PAYLOAD ELECTRONICS</vt:lpstr>
      <vt:lpstr>PAYLOAD ELECTONICS</vt:lpstr>
      <vt:lpstr>PAYLOAD ELECTONICS OVERVIEW</vt:lpstr>
      <vt:lpstr>PAYLOAD ELECTONICS OVERVIEW</vt:lpstr>
      <vt:lpstr>PAYLOAD ELECTRONICS DATA ANALYSIS</vt:lpstr>
      <vt:lpstr>PAYLOAD ELECTRONICS DATA ANALYSIS</vt:lpstr>
      <vt:lpstr>GEIGER COUNTER MODULE</vt:lpstr>
      <vt:lpstr>MOSQUITO STUDY OVERVIEW</vt:lpstr>
      <vt:lpstr>MOSQUITO STUDY DATA COLLECTION</vt:lpstr>
      <vt:lpstr>WATER VAPOR QUALITY STUDY</vt:lpstr>
      <vt:lpstr>HC-SR04 ULTRASONIC DISTANCE SENSOR</vt:lpstr>
      <vt:lpstr>Special Thanks to:  AnnMarie Condes Liz Dahlmann Michelle Coe Arizona Space Grant Consortium Arizona Near Space Research NASA</vt:lpstr>
      <vt:lpstr>Thank You  Any 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2019-10-11T15:08:39Z</dcterms:created>
  <dcterms:modified xsi:type="dcterms:W3CDTF">2021-04-09T23:43:23Z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